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5" r:id="rId1"/>
  </p:sldMasterIdLst>
  <p:notesMasterIdLst>
    <p:notesMasterId r:id="rId31"/>
  </p:notesMasterIdLst>
  <p:handoutMasterIdLst>
    <p:handoutMasterId r:id="rId32"/>
  </p:handoutMasterIdLst>
  <p:sldIdLst>
    <p:sldId id="441" r:id="rId2"/>
    <p:sldId id="442" r:id="rId3"/>
    <p:sldId id="409" r:id="rId4"/>
    <p:sldId id="439" r:id="rId5"/>
    <p:sldId id="412" r:id="rId6"/>
    <p:sldId id="413" r:id="rId7"/>
    <p:sldId id="417" r:id="rId8"/>
    <p:sldId id="438" r:id="rId9"/>
    <p:sldId id="418" r:id="rId10"/>
    <p:sldId id="414" r:id="rId11"/>
    <p:sldId id="419" r:id="rId12"/>
    <p:sldId id="415" r:id="rId13"/>
    <p:sldId id="427" r:id="rId14"/>
    <p:sldId id="420" r:id="rId15"/>
    <p:sldId id="436" r:id="rId16"/>
    <p:sldId id="440" r:id="rId17"/>
    <p:sldId id="416" r:id="rId18"/>
    <p:sldId id="435" r:id="rId19"/>
    <p:sldId id="300" r:id="rId20"/>
    <p:sldId id="437" r:id="rId21"/>
    <p:sldId id="368" r:id="rId22"/>
    <p:sldId id="406" r:id="rId23"/>
    <p:sldId id="411" r:id="rId24"/>
    <p:sldId id="421" r:id="rId25"/>
    <p:sldId id="424" r:id="rId26"/>
    <p:sldId id="425" r:id="rId27"/>
    <p:sldId id="426" r:id="rId28"/>
    <p:sldId id="371" r:id="rId29"/>
    <p:sldId id="336" r:id="rId30"/>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1A17"/>
    <a:srgbClr val="363542"/>
    <a:srgbClr val="343545"/>
    <a:srgbClr val="1291D0"/>
    <a:srgbClr val="3099BA"/>
    <a:srgbClr val="EC34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08" autoAdjust="0"/>
    <p:restoredTop sz="37892" autoAdjust="0"/>
  </p:normalViewPr>
  <p:slideViewPr>
    <p:cSldViewPr>
      <p:cViewPr varScale="1">
        <p:scale>
          <a:sx n="94" d="100"/>
          <a:sy n="94" d="100"/>
        </p:scale>
        <p:origin x="-1472"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30"/>
    </p:cViewPr>
  </p:sorterViewPr>
  <p:notesViewPr>
    <p:cSldViewPr>
      <p:cViewPr varScale="1">
        <p:scale>
          <a:sx n="55" d="100"/>
          <a:sy n="55" d="100"/>
        </p:scale>
        <p:origin x="-2562" y="-102"/>
      </p:cViewPr>
      <p:guideLst>
        <p:guide orient="horz" pos="2949"/>
        <p:guide pos="2228"/>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notesMaster" Target="notesMasters/notesMaster1.xml"/><Relationship Id="rId32" Type="http://schemas.openxmlformats.org/officeDocument/2006/relationships/handoutMaster" Target="handoutMasters/handoutMaster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interSettings" Target="printerSettings/printerSettings1.bin"/><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66733" cy="468154"/>
          </a:xfrm>
          <a:prstGeom prst="rect">
            <a:avLst/>
          </a:prstGeom>
        </p:spPr>
        <p:txBody>
          <a:bodyPr vert="horz" lIns="93931" tIns="46966" rIns="93931" bIns="46966" rtlCol="0"/>
          <a:lstStyle>
            <a:lvl1pPr algn="l">
              <a:defRPr sz="1200"/>
            </a:lvl1pPr>
          </a:lstStyle>
          <a:p>
            <a:endParaRPr lang="en-US"/>
          </a:p>
        </p:txBody>
      </p:sp>
      <p:sp>
        <p:nvSpPr>
          <p:cNvPr id="3" name="Date Placeholder 2"/>
          <p:cNvSpPr>
            <a:spLocks noGrp="1"/>
          </p:cNvSpPr>
          <p:nvPr>
            <p:ph type="dt" sz="quarter" idx="1"/>
          </p:nvPr>
        </p:nvSpPr>
        <p:spPr>
          <a:xfrm>
            <a:off x="4008706" y="0"/>
            <a:ext cx="3066733" cy="468154"/>
          </a:xfrm>
          <a:prstGeom prst="rect">
            <a:avLst/>
          </a:prstGeom>
        </p:spPr>
        <p:txBody>
          <a:bodyPr vert="horz" lIns="93931" tIns="46966" rIns="93931" bIns="46966" rtlCol="0"/>
          <a:lstStyle>
            <a:lvl1pPr algn="r">
              <a:defRPr sz="1200"/>
            </a:lvl1pPr>
          </a:lstStyle>
          <a:p>
            <a:fld id="{3BBF7D45-D696-498C-A992-9BE542D38161}" type="datetimeFigureOut">
              <a:rPr lang="en-US" smtClean="0"/>
              <a:pPr/>
              <a:t>8/21/15</a:t>
            </a:fld>
            <a:endParaRPr lang="en-US"/>
          </a:p>
        </p:txBody>
      </p:sp>
      <p:sp>
        <p:nvSpPr>
          <p:cNvPr id="4" name="Footer Placeholder 3"/>
          <p:cNvSpPr>
            <a:spLocks noGrp="1"/>
          </p:cNvSpPr>
          <p:nvPr>
            <p:ph type="ftr" sz="quarter" idx="2"/>
          </p:nvPr>
        </p:nvSpPr>
        <p:spPr>
          <a:xfrm>
            <a:off x="1" y="8893297"/>
            <a:ext cx="3066733" cy="468154"/>
          </a:xfrm>
          <a:prstGeom prst="rect">
            <a:avLst/>
          </a:prstGeom>
        </p:spPr>
        <p:txBody>
          <a:bodyPr vert="horz" lIns="93931" tIns="46966" rIns="93931" bIns="46966" rtlCol="0" anchor="b"/>
          <a:lstStyle>
            <a:lvl1pPr algn="l">
              <a:defRPr sz="1200"/>
            </a:lvl1pPr>
          </a:lstStyle>
          <a:p>
            <a:endParaRPr lang="en-US"/>
          </a:p>
        </p:txBody>
      </p:sp>
      <p:sp>
        <p:nvSpPr>
          <p:cNvPr id="5" name="Slide Number Placeholder 4"/>
          <p:cNvSpPr>
            <a:spLocks noGrp="1"/>
          </p:cNvSpPr>
          <p:nvPr>
            <p:ph type="sldNum" sz="quarter" idx="3"/>
          </p:nvPr>
        </p:nvSpPr>
        <p:spPr>
          <a:xfrm>
            <a:off x="4008706" y="8893297"/>
            <a:ext cx="3066733" cy="468154"/>
          </a:xfrm>
          <a:prstGeom prst="rect">
            <a:avLst/>
          </a:prstGeom>
        </p:spPr>
        <p:txBody>
          <a:bodyPr vert="horz" lIns="93931" tIns="46966" rIns="93931" bIns="46966" rtlCol="0" anchor="b"/>
          <a:lstStyle>
            <a:lvl1pPr algn="r">
              <a:defRPr sz="1200"/>
            </a:lvl1pPr>
          </a:lstStyle>
          <a:p>
            <a:fld id="{1CA5F81D-D1AE-4396-AFC4-2133BEE3BE57}" type="slidenum">
              <a:rPr lang="en-US" smtClean="0"/>
              <a:pPr/>
              <a:t>‹#›</a:t>
            </a:fld>
            <a:endParaRPr lang="en-US"/>
          </a:p>
        </p:txBody>
      </p:sp>
    </p:spTree>
    <p:extLst>
      <p:ext uri="{BB962C8B-B14F-4D97-AF65-F5344CB8AC3E}">
        <p14:creationId xmlns:p14="http://schemas.microsoft.com/office/powerpoint/2010/main" val="19197275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66733" cy="468154"/>
          </a:xfrm>
          <a:prstGeom prst="rect">
            <a:avLst/>
          </a:prstGeom>
        </p:spPr>
        <p:txBody>
          <a:bodyPr vert="horz" lIns="93931" tIns="46966" rIns="93931" bIns="46966" rtlCol="0"/>
          <a:lstStyle>
            <a:lvl1pPr algn="l">
              <a:defRPr sz="1200"/>
            </a:lvl1pPr>
          </a:lstStyle>
          <a:p>
            <a:endParaRPr lang="en-US"/>
          </a:p>
        </p:txBody>
      </p:sp>
      <p:sp>
        <p:nvSpPr>
          <p:cNvPr id="3" name="Date Placeholder 2"/>
          <p:cNvSpPr>
            <a:spLocks noGrp="1"/>
          </p:cNvSpPr>
          <p:nvPr>
            <p:ph type="dt" idx="1"/>
          </p:nvPr>
        </p:nvSpPr>
        <p:spPr>
          <a:xfrm>
            <a:off x="4008706" y="0"/>
            <a:ext cx="3066733" cy="468154"/>
          </a:xfrm>
          <a:prstGeom prst="rect">
            <a:avLst/>
          </a:prstGeom>
        </p:spPr>
        <p:txBody>
          <a:bodyPr vert="horz" lIns="93931" tIns="46966" rIns="93931" bIns="46966" rtlCol="0"/>
          <a:lstStyle>
            <a:lvl1pPr algn="r">
              <a:defRPr sz="1200"/>
            </a:lvl1pPr>
          </a:lstStyle>
          <a:p>
            <a:fld id="{09E524CC-7E6A-40FB-8CCF-CFAA5250311A}" type="datetimeFigureOut">
              <a:rPr lang="en-US" smtClean="0"/>
              <a:pPr/>
              <a:t>8/21/15</a:t>
            </a:fld>
            <a:endParaRPr lang="en-US"/>
          </a:p>
        </p:txBody>
      </p:sp>
      <p:sp>
        <p:nvSpPr>
          <p:cNvPr id="4" name="Slide Image Placeholder 3"/>
          <p:cNvSpPr>
            <a:spLocks noGrp="1" noRot="1" noChangeAspect="1"/>
          </p:cNvSpPr>
          <p:nvPr>
            <p:ph type="sldImg" idx="2"/>
          </p:nvPr>
        </p:nvSpPr>
        <p:spPr>
          <a:xfrm>
            <a:off x="1198563" y="701675"/>
            <a:ext cx="4681537" cy="3511550"/>
          </a:xfrm>
          <a:prstGeom prst="rect">
            <a:avLst/>
          </a:prstGeom>
          <a:noFill/>
          <a:ln w="12700">
            <a:solidFill>
              <a:prstClr val="black"/>
            </a:solidFill>
          </a:ln>
        </p:spPr>
        <p:txBody>
          <a:bodyPr vert="horz" lIns="93931" tIns="46966" rIns="93931" bIns="46966" rtlCol="0" anchor="ctr"/>
          <a:lstStyle/>
          <a:p>
            <a:endParaRPr lang="en-US"/>
          </a:p>
        </p:txBody>
      </p:sp>
      <p:sp>
        <p:nvSpPr>
          <p:cNvPr id="5" name="Notes Placeholder 4"/>
          <p:cNvSpPr>
            <a:spLocks noGrp="1"/>
          </p:cNvSpPr>
          <p:nvPr>
            <p:ph type="body" sz="quarter" idx="3"/>
          </p:nvPr>
        </p:nvSpPr>
        <p:spPr>
          <a:xfrm>
            <a:off x="707708" y="4447461"/>
            <a:ext cx="5661660" cy="4213384"/>
          </a:xfrm>
          <a:prstGeom prst="rect">
            <a:avLst/>
          </a:prstGeom>
        </p:spPr>
        <p:txBody>
          <a:bodyPr vert="horz" lIns="93931" tIns="46966" rIns="93931" bIns="4696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93297"/>
            <a:ext cx="3066733" cy="468154"/>
          </a:xfrm>
          <a:prstGeom prst="rect">
            <a:avLst/>
          </a:prstGeom>
        </p:spPr>
        <p:txBody>
          <a:bodyPr vert="horz" lIns="93931" tIns="46966" rIns="93931" bIns="46966" rtlCol="0" anchor="b"/>
          <a:lstStyle>
            <a:lvl1pPr algn="l">
              <a:defRPr sz="1200"/>
            </a:lvl1pPr>
          </a:lstStyle>
          <a:p>
            <a:endParaRPr lang="en-US"/>
          </a:p>
        </p:txBody>
      </p:sp>
      <p:sp>
        <p:nvSpPr>
          <p:cNvPr id="7" name="Slide Number Placeholder 6"/>
          <p:cNvSpPr>
            <a:spLocks noGrp="1"/>
          </p:cNvSpPr>
          <p:nvPr>
            <p:ph type="sldNum" sz="quarter" idx="5"/>
          </p:nvPr>
        </p:nvSpPr>
        <p:spPr>
          <a:xfrm>
            <a:off x="4008706" y="8893297"/>
            <a:ext cx="3066733" cy="468154"/>
          </a:xfrm>
          <a:prstGeom prst="rect">
            <a:avLst/>
          </a:prstGeom>
        </p:spPr>
        <p:txBody>
          <a:bodyPr vert="horz" lIns="93931" tIns="46966" rIns="93931" bIns="46966" rtlCol="0" anchor="b"/>
          <a:lstStyle>
            <a:lvl1pPr algn="r">
              <a:defRPr sz="1200"/>
            </a:lvl1pPr>
          </a:lstStyle>
          <a:p>
            <a:fld id="{48ECB789-81E2-4EBE-BAC0-F1BCA5933A35}" type="slidenum">
              <a:rPr lang="en-US" smtClean="0"/>
              <a:pPr/>
              <a:t>‹#›</a:t>
            </a:fld>
            <a:endParaRPr lang="en-US"/>
          </a:p>
        </p:txBody>
      </p:sp>
    </p:spTree>
    <p:extLst>
      <p:ext uri="{BB962C8B-B14F-4D97-AF65-F5344CB8AC3E}">
        <p14:creationId xmlns:p14="http://schemas.microsoft.com/office/powerpoint/2010/main" val="11136864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b="0" dirty="0" smtClean="0"/>
          </a:p>
        </p:txBody>
      </p:sp>
      <p:sp>
        <p:nvSpPr>
          <p:cNvPr id="4" name="Slide Number Placeholder 3"/>
          <p:cNvSpPr>
            <a:spLocks noGrp="1"/>
          </p:cNvSpPr>
          <p:nvPr>
            <p:ph type="sldNum" sz="quarter" idx="10"/>
          </p:nvPr>
        </p:nvSpPr>
        <p:spPr/>
        <p:txBody>
          <a:bodyPr/>
          <a:lstStyle/>
          <a:p>
            <a:fld id="{F66D6D3A-5D0D-4599-BC7B-95E4D1259EFB}" type="slidenum">
              <a:rPr lang="en-US" smtClean="0"/>
              <a:pPr/>
              <a:t>1</a:t>
            </a:fld>
            <a:endParaRPr lang="en-US"/>
          </a:p>
        </p:txBody>
      </p:sp>
    </p:spTree>
    <p:extLst>
      <p:ext uri="{BB962C8B-B14F-4D97-AF65-F5344CB8AC3E}">
        <p14:creationId xmlns:p14="http://schemas.microsoft.com/office/powerpoint/2010/main" val="40745473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Davis, S., Schrader, K., &amp; Belcheir, M. (2012). Influences of ethical beliefs and the impact of moral distress and conscientious objection. </a:t>
            </a:r>
            <a:r>
              <a:rPr lang="en-US" i="1" dirty="0" smtClean="0"/>
              <a:t>Nursing Ethics</a:t>
            </a:r>
            <a:r>
              <a:rPr lang="en-US" i="0" dirty="0" smtClean="0"/>
              <a:t>,</a:t>
            </a:r>
            <a:r>
              <a:rPr lang="en-US" i="0" baseline="0" dirty="0" smtClean="0"/>
              <a:t> 19(6), </a:t>
            </a:r>
            <a:r>
              <a:rPr lang="en-US" baseline="0" dirty="0" smtClean="0"/>
              <a:t>738–749.</a:t>
            </a:r>
            <a:endParaRPr lang="en-US" dirty="0" smtClean="0"/>
          </a:p>
          <a:p>
            <a:endParaRPr lang="en-US" sz="1200" dirty="0" smtClean="0"/>
          </a:p>
          <a:p>
            <a:r>
              <a:rPr lang="en-US" sz="1200" dirty="0" smtClean="0"/>
              <a:t>Lachman, V. (2010). Strategies necessary for moral courage. </a:t>
            </a:r>
            <a:r>
              <a:rPr lang="en-US" sz="1200" i="1" dirty="0" smtClean="0"/>
              <a:t>OJIN: The Online Journal of Issues in Nursing, </a:t>
            </a:r>
            <a:r>
              <a:rPr lang="en-US" sz="1200" i="0" dirty="0" smtClean="0"/>
              <a:t>15(3), </a:t>
            </a:r>
            <a:r>
              <a:rPr lang="en-US" sz="1200" dirty="0" smtClean="0"/>
              <a:t>Manuscript 3.</a:t>
            </a:r>
          </a:p>
          <a:p>
            <a:endParaRPr lang="en-US" dirty="0"/>
          </a:p>
        </p:txBody>
      </p:sp>
      <p:sp>
        <p:nvSpPr>
          <p:cNvPr id="4" name="Slide Number Placeholder 3"/>
          <p:cNvSpPr>
            <a:spLocks noGrp="1"/>
          </p:cNvSpPr>
          <p:nvPr>
            <p:ph type="sldNum" sz="quarter" idx="10"/>
          </p:nvPr>
        </p:nvSpPr>
        <p:spPr/>
        <p:txBody>
          <a:bodyPr/>
          <a:lstStyle/>
          <a:p>
            <a:fld id="{48ECB789-81E2-4EBE-BAC0-F1BCA5933A35}" type="slidenum">
              <a:rPr lang="en-US" smtClean="0"/>
              <a:pPr/>
              <a:t>17</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Davis, S., Schrader, K.,</a:t>
            </a:r>
            <a:r>
              <a:rPr lang="en-US" baseline="0" dirty="0" smtClean="0"/>
              <a:t> </a:t>
            </a:r>
            <a:r>
              <a:rPr lang="en-US" dirty="0" smtClean="0"/>
              <a:t>&amp; Belcheir, M. (2012). Influences of ethical beliefs and the impact of moral distress and conscientious objection. </a:t>
            </a:r>
            <a:r>
              <a:rPr lang="en-US" i="1" dirty="0" smtClean="0"/>
              <a:t>Nursing Ethics</a:t>
            </a:r>
            <a:r>
              <a:rPr lang="en-US" i="0" dirty="0" smtClean="0"/>
              <a:t>,</a:t>
            </a:r>
            <a:r>
              <a:rPr lang="en-US" i="0" baseline="0" dirty="0" smtClean="0"/>
              <a:t> 19(6), </a:t>
            </a:r>
            <a:r>
              <a:rPr lang="en-US" baseline="0" dirty="0" smtClean="0"/>
              <a:t>738–749.</a:t>
            </a:r>
          </a:p>
          <a:p>
            <a:endParaRPr lang="en-US" baseline="0" dirty="0" smtClean="0"/>
          </a:p>
        </p:txBody>
      </p:sp>
      <p:sp>
        <p:nvSpPr>
          <p:cNvPr id="4" name="Slide Number Placeholder 3"/>
          <p:cNvSpPr>
            <a:spLocks noGrp="1"/>
          </p:cNvSpPr>
          <p:nvPr>
            <p:ph type="sldNum" sz="quarter" idx="10"/>
          </p:nvPr>
        </p:nvSpPr>
        <p:spPr/>
        <p:txBody>
          <a:bodyPr/>
          <a:lstStyle/>
          <a:p>
            <a:fld id="{48ECB789-81E2-4EBE-BAC0-F1BCA5933A35}" type="slidenum">
              <a:rPr lang="en-US" smtClean="0"/>
              <a:pPr/>
              <a:t>18</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ECB789-81E2-4EBE-BAC0-F1BCA5933A35}" type="slidenum">
              <a:rPr lang="en-US" smtClean="0"/>
              <a:pPr/>
              <a:t>19</a:t>
            </a:fld>
            <a:endParaRPr lang="en-US"/>
          </a:p>
        </p:txBody>
      </p:sp>
    </p:spTree>
    <p:extLst>
      <p:ext uri="{BB962C8B-B14F-4D97-AF65-F5344CB8AC3E}">
        <p14:creationId xmlns:p14="http://schemas.microsoft.com/office/powerpoint/2010/main" val="39292900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Ferguson,</a:t>
            </a:r>
            <a:r>
              <a:rPr lang="en-US" baseline="0" dirty="0" smtClean="0"/>
              <a:t> W. (2003). </a:t>
            </a:r>
            <a:r>
              <a:rPr lang="en-US" i="1" baseline="0" dirty="0" smtClean="0"/>
              <a:t>Happiness</a:t>
            </a:r>
            <a:r>
              <a:rPr lang="en-US" baseline="0" dirty="0" smtClean="0"/>
              <a:t>. New York: Perennial Press.</a:t>
            </a:r>
            <a:endParaRPr lang="en-US" dirty="0"/>
          </a:p>
        </p:txBody>
      </p:sp>
      <p:sp>
        <p:nvSpPr>
          <p:cNvPr id="4" name="Slide Number Placeholder 3"/>
          <p:cNvSpPr>
            <a:spLocks noGrp="1"/>
          </p:cNvSpPr>
          <p:nvPr>
            <p:ph type="sldNum" sz="quarter" idx="10"/>
          </p:nvPr>
        </p:nvSpPr>
        <p:spPr/>
        <p:txBody>
          <a:bodyPr/>
          <a:lstStyle/>
          <a:p>
            <a:fld id="{48ECB789-81E2-4EBE-BAC0-F1BCA5933A35}" type="slidenum">
              <a:rPr lang="en-US" smtClean="0"/>
              <a:pPr/>
              <a:t>20</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Lachman, V. (2009). </a:t>
            </a:r>
            <a:r>
              <a:rPr lang="en-US" i="1" dirty="0" smtClean="0"/>
              <a:t>Ethical challenges in healthcare:</a:t>
            </a:r>
            <a:r>
              <a:rPr lang="en-US" i="1" baseline="0" dirty="0" smtClean="0"/>
              <a:t> </a:t>
            </a:r>
            <a:r>
              <a:rPr lang="en-US" i="1" dirty="0" smtClean="0"/>
              <a:t>Developing your moral compass</a:t>
            </a:r>
            <a:r>
              <a:rPr lang="en-US" dirty="0" smtClean="0"/>
              <a:t>. New York: Springer Publishing Company.</a:t>
            </a:r>
            <a:endParaRPr lang="en-US" dirty="0"/>
          </a:p>
        </p:txBody>
      </p:sp>
      <p:sp>
        <p:nvSpPr>
          <p:cNvPr id="4" name="Slide Number Placeholder 3"/>
          <p:cNvSpPr>
            <a:spLocks noGrp="1"/>
          </p:cNvSpPr>
          <p:nvPr>
            <p:ph type="sldNum" sz="quarter" idx="10"/>
          </p:nvPr>
        </p:nvSpPr>
        <p:spPr/>
        <p:txBody>
          <a:bodyPr/>
          <a:lstStyle/>
          <a:p>
            <a:fld id="{48ECB789-81E2-4EBE-BAC0-F1BCA5933A35}" type="slidenum">
              <a:rPr lang="en-US" smtClean="0"/>
              <a:pPr/>
              <a:t>21</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ECB789-81E2-4EBE-BAC0-F1BCA5933A35}" type="slidenum">
              <a:rPr lang="en-US" smtClean="0"/>
              <a:pPr/>
              <a:t>24</a:t>
            </a:fld>
            <a:endParaRPr lang="en-US"/>
          </a:p>
        </p:txBody>
      </p:sp>
    </p:spTree>
    <p:extLst>
      <p:ext uri="{BB962C8B-B14F-4D97-AF65-F5344CB8AC3E}">
        <p14:creationId xmlns:p14="http://schemas.microsoft.com/office/powerpoint/2010/main" val="36977302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48ECB789-81E2-4EBE-BAC0-F1BCA5933A35}" type="slidenum">
              <a:rPr lang="en-US" smtClean="0"/>
              <a:pPr/>
              <a:t>26</a:t>
            </a:fld>
            <a:endParaRPr lang="en-US"/>
          </a:p>
        </p:txBody>
      </p:sp>
    </p:spTree>
    <p:extLst>
      <p:ext uri="{BB962C8B-B14F-4D97-AF65-F5344CB8AC3E}">
        <p14:creationId xmlns:p14="http://schemas.microsoft.com/office/powerpoint/2010/main" val="9730237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ECB789-81E2-4EBE-BAC0-F1BCA5933A35}" type="slidenum">
              <a:rPr lang="en-US" smtClean="0"/>
              <a:pPr/>
              <a:t>27</a:t>
            </a:fld>
            <a:endParaRPr lang="en-US"/>
          </a:p>
        </p:txBody>
      </p:sp>
    </p:spTree>
    <p:extLst>
      <p:ext uri="{BB962C8B-B14F-4D97-AF65-F5344CB8AC3E}">
        <p14:creationId xmlns:p14="http://schemas.microsoft.com/office/powerpoint/2010/main" val="38280853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ECB789-81E2-4EBE-BAC0-F1BCA5933A35}" type="slidenum">
              <a:rPr lang="en-US" smtClean="0"/>
              <a:pPr/>
              <a:t>28</a:t>
            </a:fld>
            <a:endParaRPr lang="en-US"/>
          </a:p>
        </p:txBody>
      </p:sp>
    </p:spTree>
    <p:extLst>
      <p:ext uri="{BB962C8B-B14F-4D97-AF65-F5344CB8AC3E}">
        <p14:creationId xmlns:p14="http://schemas.microsoft.com/office/powerpoint/2010/main" val="32311298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Allen, A. (2004). Personal Communication, ANA</a:t>
            </a:r>
            <a:r>
              <a:rPr lang="en-US" baseline="0" dirty="0" smtClean="0"/>
              <a:t> Ethics Advisory Board Discussion.</a:t>
            </a:r>
            <a:endParaRPr lang="en-US" dirty="0"/>
          </a:p>
        </p:txBody>
      </p:sp>
      <p:sp>
        <p:nvSpPr>
          <p:cNvPr id="4" name="Slide Number Placeholder 3"/>
          <p:cNvSpPr>
            <a:spLocks noGrp="1"/>
          </p:cNvSpPr>
          <p:nvPr>
            <p:ph type="sldNum" sz="quarter" idx="10"/>
          </p:nvPr>
        </p:nvSpPr>
        <p:spPr/>
        <p:txBody>
          <a:bodyPr/>
          <a:lstStyle/>
          <a:p>
            <a:fld id="{48ECB789-81E2-4EBE-BAC0-F1BCA5933A35}" type="slidenum">
              <a:rPr lang="en-US" smtClean="0"/>
              <a:pPr/>
              <a:t>29</a:t>
            </a:fld>
            <a:endParaRPr lang="en-US"/>
          </a:p>
        </p:txBody>
      </p:sp>
    </p:spTree>
    <p:extLst>
      <p:ext uri="{BB962C8B-B14F-4D97-AF65-F5344CB8AC3E}">
        <p14:creationId xmlns:p14="http://schemas.microsoft.com/office/powerpoint/2010/main" val="19442450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ECB789-81E2-4EBE-BAC0-F1BCA5933A35}" type="slidenum">
              <a:rPr lang="en-US" smtClean="0"/>
              <a:pPr/>
              <a:t>5</a:t>
            </a:fld>
            <a:endParaRPr lang="en-US"/>
          </a:p>
        </p:txBody>
      </p:sp>
    </p:spTree>
    <p:extLst>
      <p:ext uri="{BB962C8B-B14F-4D97-AF65-F5344CB8AC3E}">
        <p14:creationId xmlns:p14="http://schemas.microsoft.com/office/powerpoint/2010/main" val="5358861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Bok, S. (1999). </a:t>
            </a:r>
            <a:r>
              <a:rPr lang="en-US" i="1" dirty="0" smtClean="0"/>
              <a:t>Lying:</a:t>
            </a:r>
            <a:r>
              <a:rPr lang="en-US" i="1" baseline="0" dirty="0" smtClean="0"/>
              <a:t> Moral choice in public and private life.  </a:t>
            </a:r>
            <a:r>
              <a:rPr lang="en-US" baseline="0" dirty="0" smtClean="0"/>
              <a:t>New York: Vintage Books.</a:t>
            </a:r>
            <a:r>
              <a:rPr lang="en-US" dirty="0" smtClean="0"/>
              <a:t>  </a:t>
            </a:r>
          </a:p>
          <a:p>
            <a:endParaRPr lang="en-US" dirty="0" smtClean="0"/>
          </a:p>
          <a:p>
            <a:r>
              <a:rPr lang="en-US" dirty="0" smtClean="0"/>
              <a:t>Ethical principlism</a:t>
            </a:r>
            <a:r>
              <a:rPr lang="en-US" baseline="0" dirty="0" smtClean="0"/>
              <a:t> is one of several approaches to ethical decision-making. Beauchamp and Childress’s form of principlism is the dominant approach used in bioethics, especially among physicians and on IECs/IRBs. Ethical principlism, like the ANA’s </a:t>
            </a:r>
            <a:r>
              <a:rPr lang="en-US" i="1" baseline="0" dirty="0" smtClean="0"/>
              <a:t>Code of Ethics for Nurses with Interpretive Statements</a:t>
            </a:r>
            <a:r>
              <a:rPr lang="en-US" baseline="0" dirty="0" smtClean="0"/>
              <a:t>, functions at the level of a mid-range theory. Beauchamp and Childress assert that one can use the principles independent of (and without contradicting) a wide variety of ethical theories including virtue theory, an ethic of care, rule utilitarianism, and so forth. Those who advocate for virtue ethics and an ethic of care, especially, may disagree with Beauchamp and Childress’s assertion.</a:t>
            </a:r>
          </a:p>
          <a:p>
            <a:endParaRPr lang="en-US" baseline="0" dirty="0" smtClean="0"/>
          </a:p>
          <a:p>
            <a:r>
              <a:rPr lang="en-US" baseline="0" dirty="0" smtClean="0"/>
              <a:t>Fidelity means “loyalty” and is a “compound duty” that includes a number of related duties, including keeping promises and honoring agreements. Veracity includes telling the truth without deception. For example, failure to disclose, or withholding selected elements of the truth, involves the intent to deceive and manipulate, but may not be lying directly.</a:t>
            </a:r>
            <a:endParaRPr lang="en-US" dirty="0"/>
          </a:p>
        </p:txBody>
      </p:sp>
      <p:sp>
        <p:nvSpPr>
          <p:cNvPr id="4" name="Slide Number Placeholder 3"/>
          <p:cNvSpPr>
            <a:spLocks noGrp="1"/>
          </p:cNvSpPr>
          <p:nvPr>
            <p:ph type="sldNum" sz="quarter" idx="10"/>
          </p:nvPr>
        </p:nvSpPr>
        <p:spPr/>
        <p:txBody>
          <a:bodyPr/>
          <a:lstStyle/>
          <a:p>
            <a:fld id="{48ECB789-81E2-4EBE-BAC0-F1BCA5933A35}" type="slidenum">
              <a:rPr lang="en-US" smtClean="0"/>
              <a:pPr/>
              <a:t>6</a:t>
            </a:fld>
            <a:endParaRPr lang="en-US"/>
          </a:p>
        </p:txBody>
      </p:sp>
    </p:spTree>
    <p:extLst>
      <p:ext uri="{BB962C8B-B14F-4D97-AF65-F5344CB8AC3E}">
        <p14:creationId xmlns:p14="http://schemas.microsoft.com/office/powerpoint/2010/main" val="16455447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Riggio,</a:t>
            </a:r>
            <a:r>
              <a:rPr lang="en-US" baseline="0" dirty="0" smtClean="0"/>
              <a:t> R.E., Zhu, W., Reina, C., &amp; Maroosis, J.A. (2010). Virtue-based measurement of ethical leadership: The leadership virtues questionnaire. </a:t>
            </a:r>
            <a:r>
              <a:rPr lang="en-US" i="1" baseline="0" dirty="0" smtClean="0"/>
              <a:t>Consulting Psychology Journal: Practice and Research, </a:t>
            </a:r>
            <a:r>
              <a:rPr lang="en-US" i="0" baseline="0" dirty="0" smtClean="0"/>
              <a:t>62(4)</a:t>
            </a:r>
            <a:r>
              <a:rPr lang="en-US" baseline="0" dirty="0" smtClean="0"/>
              <a:t>, 235–250.</a:t>
            </a:r>
          </a:p>
          <a:p>
            <a:endParaRPr lang="en-US" baseline="0" dirty="0" smtClean="0"/>
          </a:p>
        </p:txBody>
      </p:sp>
      <p:sp>
        <p:nvSpPr>
          <p:cNvPr id="4" name="Slide Number Placeholder 3"/>
          <p:cNvSpPr>
            <a:spLocks noGrp="1"/>
          </p:cNvSpPr>
          <p:nvPr>
            <p:ph type="sldNum" sz="quarter" idx="10"/>
          </p:nvPr>
        </p:nvSpPr>
        <p:spPr/>
        <p:txBody>
          <a:bodyPr/>
          <a:lstStyle/>
          <a:p>
            <a:fld id="{D49CDB95-A644-4B5C-A5F1-553565D14026}" type="slidenum">
              <a:rPr lang="en-US" smtClean="0"/>
              <a:pPr/>
              <a:t>7</a:t>
            </a:fld>
            <a:endParaRPr lang="en-US" dirty="0"/>
          </a:p>
        </p:txBody>
      </p:sp>
    </p:spTree>
    <p:extLst>
      <p:ext uri="{BB962C8B-B14F-4D97-AF65-F5344CB8AC3E}">
        <p14:creationId xmlns:p14="http://schemas.microsoft.com/office/powerpoint/2010/main" val="33266215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ECB789-81E2-4EBE-BAC0-F1BCA5933A35}" type="slidenum">
              <a:rPr lang="en-US" smtClean="0"/>
              <a:pPr/>
              <a:t>9</a:t>
            </a:fld>
            <a:endParaRPr lang="en-US"/>
          </a:p>
        </p:txBody>
      </p:sp>
    </p:spTree>
    <p:extLst>
      <p:ext uri="{BB962C8B-B14F-4D97-AF65-F5344CB8AC3E}">
        <p14:creationId xmlns:p14="http://schemas.microsoft.com/office/powerpoint/2010/main" val="33918831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ECB789-81E2-4EBE-BAC0-F1BCA5933A35}" type="slidenum">
              <a:rPr lang="en-US" smtClean="0"/>
              <a:pPr/>
              <a:t>10</a:t>
            </a:fld>
            <a:endParaRPr lang="en-US"/>
          </a:p>
        </p:txBody>
      </p:sp>
    </p:spTree>
    <p:extLst>
      <p:ext uri="{BB962C8B-B14F-4D97-AF65-F5344CB8AC3E}">
        <p14:creationId xmlns:p14="http://schemas.microsoft.com/office/powerpoint/2010/main" val="6020253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Class Discussion Point: It makes sense that a person convicted</a:t>
            </a:r>
            <a:r>
              <a:rPr lang="en-US" baseline="0" dirty="0" smtClean="0"/>
              <a:t> of a felony for harming another is barred from becoming a nurse or may lose a nursing license. However, some anti-protest laws make participation in social protest a felony. Should a nurse lose her or his license to practice nursing for participating in an anti-racism protest? An anti-nuclear power protest? An environmental contamination protest? Are there conflicts between the law and ethics?</a:t>
            </a:r>
            <a:endParaRPr lang="en-US" dirty="0"/>
          </a:p>
        </p:txBody>
      </p:sp>
      <p:sp>
        <p:nvSpPr>
          <p:cNvPr id="4" name="Slide Number Placeholder 3"/>
          <p:cNvSpPr>
            <a:spLocks noGrp="1"/>
          </p:cNvSpPr>
          <p:nvPr>
            <p:ph type="sldNum" sz="quarter" idx="10"/>
          </p:nvPr>
        </p:nvSpPr>
        <p:spPr/>
        <p:txBody>
          <a:bodyPr/>
          <a:lstStyle/>
          <a:p>
            <a:fld id="{48ECB789-81E2-4EBE-BAC0-F1BCA5933A35}" type="slidenum">
              <a:rPr lang="en-US" smtClean="0"/>
              <a:pPr/>
              <a:t>14</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ECB789-81E2-4EBE-BAC0-F1BCA5933A35}" type="slidenum">
              <a:rPr lang="en-US" smtClean="0"/>
              <a:pPr/>
              <a:t>15</a:t>
            </a:fld>
            <a:endParaRPr lang="en-US"/>
          </a:p>
        </p:txBody>
      </p:sp>
    </p:spTree>
    <p:extLst>
      <p:ext uri="{BB962C8B-B14F-4D97-AF65-F5344CB8AC3E}">
        <p14:creationId xmlns:p14="http://schemas.microsoft.com/office/powerpoint/2010/main" val="31441903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ECB789-81E2-4EBE-BAC0-F1BCA5933A35}" type="slidenum">
              <a:rPr lang="en-US" smtClean="0"/>
              <a:pPr/>
              <a:t>16</a:t>
            </a:fld>
            <a:endParaRPr lang="en-US"/>
          </a:p>
        </p:txBody>
      </p:sp>
    </p:spTree>
    <p:extLst>
      <p:ext uri="{BB962C8B-B14F-4D97-AF65-F5344CB8AC3E}">
        <p14:creationId xmlns:p14="http://schemas.microsoft.com/office/powerpoint/2010/main" val="31441903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CE2565BB-ED3E-704B-8521-DE6345ED5B83}"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2618609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CE2565BB-ED3E-704B-8521-DE6345ED5B83}" type="slidenum">
              <a:rPr lang="en-US" smtClean="0"/>
              <a:t>‹#›</a:t>
            </a:fld>
            <a:endParaRPr lang="en-US"/>
          </a:p>
        </p:txBody>
      </p:sp>
    </p:spTree>
    <p:extLst>
      <p:ext uri="{BB962C8B-B14F-4D97-AF65-F5344CB8AC3E}">
        <p14:creationId xmlns:p14="http://schemas.microsoft.com/office/powerpoint/2010/main" val="26299110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385847"/>
          </a:xfrm>
        </p:spPr>
        <p:txBody>
          <a:bodyPr vert="eaVert"/>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38584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CE2565BB-ED3E-704B-8521-DE6345ED5B83}" type="slidenum">
              <a:rPr lang="en-US" smtClean="0"/>
              <a:t>‹#›</a:t>
            </a:fld>
            <a:endParaRPr lang="en-US"/>
          </a:p>
        </p:txBody>
      </p:sp>
    </p:spTree>
    <p:extLst>
      <p:ext uri="{BB962C8B-B14F-4D97-AF65-F5344CB8AC3E}">
        <p14:creationId xmlns:p14="http://schemas.microsoft.com/office/powerpoint/2010/main" val="34656841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QUOTE">
    <p:spTree>
      <p:nvGrpSpPr>
        <p:cNvPr id="1" name=""/>
        <p:cNvGrpSpPr/>
        <p:nvPr/>
      </p:nvGrpSpPr>
      <p:grpSpPr>
        <a:xfrm>
          <a:off x="0" y="0"/>
          <a:ext cx="0" cy="0"/>
          <a:chOff x="0" y="0"/>
          <a:chExt cx="0" cy="0"/>
        </a:xfrm>
      </p:grpSpPr>
      <p:sp>
        <p:nvSpPr>
          <p:cNvPr id="2" name="Rectangle 1"/>
          <p:cNvSpPr/>
          <p:nvPr userDrawn="1"/>
        </p:nvSpPr>
        <p:spPr>
          <a:xfrm>
            <a:off x="0" y="0"/>
            <a:ext cx="9144000" cy="6858000"/>
          </a:xfrm>
          <a:prstGeom prst="rect">
            <a:avLst/>
          </a:prstGeom>
          <a:solidFill>
            <a:srgbClr val="4A4A4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4A4A4A"/>
              </a:solidFill>
            </a:endParaRPr>
          </a:p>
        </p:txBody>
      </p:sp>
      <p:sp>
        <p:nvSpPr>
          <p:cNvPr id="4" name="Slide Number Placeholder 3"/>
          <p:cNvSpPr>
            <a:spLocks noGrp="1"/>
          </p:cNvSpPr>
          <p:nvPr>
            <p:ph type="sldNum" sz="quarter" idx="12"/>
          </p:nvPr>
        </p:nvSpPr>
        <p:spPr/>
        <p:txBody>
          <a:bodyPr/>
          <a:lstStyle/>
          <a:p>
            <a:fld id="{CE2565BB-ED3E-704B-8521-DE6345ED5B83}" type="slidenum">
              <a:rPr lang="en-US" smtClean="0"/>
              <a:t>‹#›</a:t>
            </a:fld>
            <a:endParaRPr lang="en-US"/>
          </a:p>
        </p:txBody>
      </p:sp>
      <p:sp>
        <p:nvSpPr>
          <p:cNvPr id="5" name="Rectangle 4"/>
          <p:cNvSpPr/>
          <p:nvPr userDrawn="1"/>
        </p:nvSpPr>
        <p:spPr>
          <a:xfrm>
            <a:off x="0" y="0"/>
            <a:ext cx="9144000" cy="137160"/>
          </a:xfrm>
          <a:prstGeom prst="rect">
            <a:avLst/>
          </a:prstGeom>
          <a:gradFill>
            <a:gsLst>
              <a:gs pos="0">
                <a:srgbClr val="F78F00"/>
              </a:gs>
              <a:gs pos="100000">
                <a:srgbClr val="FAB700"/>
              </a:gs>
            </a:gsLs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 Placeholder 5"/>
          <p:cNvSpPr>
            <a:spLocks noGrp="1"/>
          </p:cNvSpPr>
          <p:nvPr>
            <p:ph type="body" sz="quarter" idx="13"/>
          </p:nvPr>
        </p:nvSpPr>
        <p:spPr>
          <a:xfrm>
            <a:off x="645319" y="887413"/>
            <a:ext cx="7843838" cy="5090584"/>
          </a:xfrm>
        </p:spPr>
        <p:txBody>
          <a:bodyPr>
            <a:normAutofit/>
          </a:bodyPr>
          <a:lstStyle>
            <a:lvl1pPr marL="0" indent="0">
              <a:buNone/>
              <a:defRPr sz="3200">
                <a:solidFill>
                  <a:schemeClr val="bg1"/>
                </a:solidFill>
                <a:latin typeface="+mj-lt"/>
              </a:defRPr>
            </a:lvl1pPr>
          </a:lstStyle>
          <a:p>
            <a:pPr lvl="0"/>
            <a:r>
              <a:rPr lang="en-US" dirty="0" smtClean="0"/>
              <a:t>Click to edit Master text styles</a:t>
            </a:r>
          </a:p>
          <a:p>
            <a:pPr lvl="0"/>
            <a:endParaRPr lang="en-US" dirty="0" smtClean="0"/>
          </a:p>
        </p:txBody>
      </p:sp>
    </p:spTree>
    <p:extLst>
      <p:ext uri="{BB962C8B-B14F-4D97-AF65-F5344CB8AC3E}">
        <p14:creationId xmlns:p14="http://schemas.microsoft.com/office/powerpoint/2010/main" val="3571758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21401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a:prstGeom prst="rect">
            <a:avLst/>
          </a:prstGeom>
        </p:spPr>
        <p:txBody>
          <a:bodyPr/>
          <a:lstStyle>
            <a:lvl1pPr>
              <a:defRPr sz="1400"/>
            </a:lvl1pPr>
          </a:lstStyle>
          <a:p>
            <a:fld id="{11FEA377-55D3-4A35-92A5-ED653EF240EF}" type="datetime1">
              <a:rPr lang="en-US" smtClean="0"/>
              <a:t>8/21/15</a:t>
            </a:fld>
            <a:endParaRPr lang="en-US"/>
          </a:p>
        </p:txBody>
      </p:sp>
      <p:sp>
        <p:nvSpPr>
          <p:cNvPr id="17" name="Footer Placeholder 16"/>
          <p:cNvSpPr>
            <a:spLocks noGrp="1"/>
          </p:cNvSpPr>
          <p:nvPr>
            <p:ph type="ftr" sz="quarter" idx="11"/>
          </p:nvPr>
        </p:nvSpPr>
        <p:spPr>
          <a:xfrm>
            <a:off x="2898648" y="6355080"/>
            <a:ext cx="3474720" cy="365760"/>
          </a:xfrm>
          <a:prstGeom prst="rect">
            <a:avLst/>
          </a:prstGeo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7186C20C-379F-4C35-BCC9-488571B89636}" type="slidenum">
              <a:rPr lang="en-US" smtClean="0"/>
              <a:pPr/>
              <a:t>‹#›</a:t>
            </a:fld>
            <a:endParaRPr lang="en-US"/>
          </a:p>
        </p:txBody>
      </p:sp>
    </p:spTree>
    <p:extLst>
      <p:ext uri="{BB962C8B-B14F-4D97-AF65-F5344CB8AC3E}">
        <p14:creationId xmlns:p14="http://schemas.microsoft.com/office/powerpoint/2010/main" val="3420833461"/>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400800" y="6356350"/>
            <a:ext cx="2289048" cy="365760"/>
          </a:xfrm>
          <a:prstGeom prst="rect">
            <a:avLst/>
          </a:prstGeom>
        </p:spPr>
        <p:txBody>
          <a:bodyPr/>
          <a:lstStyle/>
          <a:p>
            <a:fld id="{28E3FA3B-C584-4B0D-9B74-A5B44CABF17B}" type="datetime1">
              <a:rPr lang="en-US" smtClean="0"/>
              <a:t>8/21/15</a:t>
            </a:fld>
            <a:endParaRPr lang="en-US"/>
          </a:p>
        </p:txBody>
      </p:sp>
      <p:sp>
        <p:nvSpPr>
          <p:cNvPr id="5" name="Footer Placeholder 4"/>
          <p:cNvSpPr>
            <a:spLocks noGrp="1"/>
          </p:cNvSpPr>
          <p:nvPr>
            <p:ph type="ftr" sz="quarter" idx="11"/>
          </p:nvPr>
        </p:nvSpPr>
        <p:spPr>
          <a:xfrm>
            <a:off x="2898648" y="6356350"/>
            <a:ext cx="3505200" cy="365760"/>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A6C40CF-3B00-4FCD-8637-1B8507F08580}"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400800" y="6356350"/>
            <a:ext cx="2289048" cy="365760"/>
          </a:xfrm>
          <a:prstGeom prst="rect">
            <a:avLst/>
          </a:prstGeom>
        </p:spPr>
        <p:txBody>
          <a:bodyPr/>
          <a:lstStyle/>
          <a:p>
            <a:fld id="{28E3FA3B-C584-4B0D-9B74-A5B44CABF17B}" type="datetime1">
              <a:rPr lang="en-US" smtClean="0"/>
              <a:t>8/21/15</a:t>
            </a:fld>
            <a:endParaRPr lang="en-US"/>
          </a:p>
        </p:txBody>
      </p:sp>
      <p:sp>
        <p:nvSpPr>
          <p:cNvPr id="5" name="Footer Placeholder 4"/>
          <p:cNvSpPr>
            <a:spLocks noGrp="1"/>
          </p:cNvSpPr>
          <p:nvPr>
            <p:ph type="ftr" sz="quarter" idx="11"/>
          </p:nvPr>
        </p:nvSpPr>
        <p:spPr>
          <a:xfrm>
            <a:off x="2898648" y="6356350"/>
            <a:ext cx="3505200" cy="365760"/>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A6C40CF-3B00-4FCD-8637-1B8507F08580}"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400800" y="6356350"/>
            <a:ext cx="2289048" cy="365760"/>
          </a:xfrm>
          <a:prstGeom prst="rect">
            <a:avLst/>
          </a:prstGeom>
        </p:spPr>
        <p:txBody>
          <a:bodyPr/>
          <a:lstStyle/>
          <a:p>
            <a:fld id="{28E3FA3B-C584-4B0D-9B74-A5B44CABF17B}" type="datetime1">
              <a:rPr lang="en-US" smtClean="0"/>
              <a:t>8/21/15</a:t>
            </a:fld>
            <a:endParaRPr lang="en-US"/>
          </a:p>
        </p:txBody>
      </p:sp>
      <p:sp>
        <p:nvSpPr>
          <p:cNvPr id="5" name="Footer Placeholder 4"/>
          <p:cNvSpPr>
            <a:spLocks noGrp="1"/>
          </p:cNvSpPr>
          <p:nvPr>
            <p:ph type="ftr" sz="quarter" idx="11"/>
          </p:nvPr>
        </p:nvSpPr>
        <p:spPr>
          <a:xfrm>
            <a:off x="2898648" y="6356350"/>
            <a:ext cx="3505200" cy="365760"/>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A6C40CF-3B00-4FCD-8637-1B8507F08580}"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400800" y="6356350"/>
            <a:ext cx="2289048" cy="365760"/>
          </a:xfrm>
          <a:prstGeom prst="rect">
            <a:avLst/>
          </a:prstGeom>
        </p:spPr>
        <p:txBody>
          <a:bodyPr/>
          <a:lstStyle/>
          <a:p>
            <a:fld id="{28E3FA3B-C584-4B0D-9B74-A5B44CABF17B}" type="datetime1">
              <a:rPr lang="en-US" smtClean="0"/>
              <a:t>8/21/15</a:t>
            </a:fld>
            <a:endParaRPr lang="en-US"/>
          </a:p>
        </p:txBody>
      </p:sp>
      <p:sp>
        <p:nvSpPr>
          <p:cNvPr id="5" name="Footer Placeholder 4"/>
          <p:cNvSpPr>
            <a:spLocks noGrp="1"/>
          </p:cNvSpPr>
          <p:nvPr>
            <p:ph type="ftr" sz="quarter" idx="11"/>
          </p:nvPr>
        </p:nvSpPr>
        <p:spPr>
          <a:xfrm>
            <a:off x="2898648" y="6356350"/>
            <a:ext cx="3505200" cy="365760"/>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A6C40CF-3B00-4FCD-8637-1B8507F08580}"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400800" y="6356350"/>
            <a:ext cx="2289048" cy="365760"/>
          </a:xfrm>
          <a:prstGeom prst="rect">
            <a:avLst/>
          </a:prstGeom>
        </p:spPr>
        <p:txBody>
          <a:bodyPr/>
          <a:lstStyle/>
          <a:p>
            <a:fld id="{28E3FA3B-C584-4B0D-9B74-A5B44CABF17B}" type="datetime1">
              <a:rPr lang="en-US" smtClean="0"/>
              <a:t>8/21/15</a:t>
            </a:fld>
            <a:endParaRPr lang="en-US"/>
          </a:p>
        </p:txBody>
      </p:sp>
      <p:sp>
        <p:nvSpPr>
          <p:cNvPr id="5" name="Footer Placeholder 4"/>
          <p:cNvSpPr>
            <a:spLocks noGrp="1"/>
          </p:cNvSpPr>
          <p:nvPr>
            <p:ph type="ftr" sz="quarter" idx="11"/>
          </p:nvPr>
        </p:nvSpPr>
        <p:spPr>
          <a:xfrm>
            <a:off x="2898648" y="6356350"/>
            <a:ext cx="3505200" cy="365760"/>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A6C40CF-3B00-4FCD-8637-1B8507F08580}"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CE2565BB-ED3E-704B-8521-DE6345ED5B83}" type="slidenum">
              <a:rPr lang="en-US" smtClean="0"/>
              <a:t>‹#›</a:t>
            </a:fld>
            <a:endParaRPr lang="en-US"/>
          </a:p>
        </p:txBody>
      </p:sp>
    </p:spTree>
    <p:extLst>
      <p:ext uri="{BB962C8B-B14F-4D97-AF65-F5344CB8AC3E}">
        <p14:creationId xmlns:p14="http://schemas.microsoft.com/office/powerpoint/2010/main" val="362015061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400800" y="6356350"/>
            <a:ext cx="2289048" cy="365760"/>
          </a:xfrm>
          <a:prstGeom prst="rect">
            <a:avLst/>
          </a:prstGeom>
        </p:spPr>
        <p:txBody>
          <a:bodyPr/>
          <a:lstStyle/>
          <a:p>
            <a:fld id="{28E3FA3B-C584-4B0D-9B74-A5B44CABF17B}" type="datetime1">
              <a:rPr lang="en-US" smtClean="0"/>
              <a:t>8/21/15</a:t>
            </a:fld>
            <a:endParaRPr lang="en-US"/>
          </a:p>
        </p:txBody>
      </p:sp>
      <p:sp>
        <p:nvSpPr>
          <p:cNvPr id="5" name="Footer Placeholder 4"/>
          <p:cNvSpPr>
            <a:spLocks noGrp="1"/>
          </p:cNvSpPr>
          <p:nvPr>
            <p:ph type="ftr" sz="quarter" idx="11"/>
          </p:nvPr>
        </p:nvSpPr>
        <p:spPr>
          <a:xfrm>
            <a:off x="2898648" y="6356350"/>
            <a:ext cx="3505200" cy="365760"/>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A6C40CF-3B00-4FCD-8637-1B8507F08580}"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400800" y="6356350"/>
            <a:ext cx="2289048" cy="365760"/>
          </a:xfrm>
          <a:prstGeom prst="rect">
            <a:avLst/>
          </a:prstGeom>
        </p:spPr>
        <p:txBody>
          <a:bodyPr/>
          <a:lstStyle/>
          <a:p>
            <a:fld id="{28E3FA3B-C584-4B0D-9B74-A5B44CABF17B}" type="datetime1">
              <a:rPr lang="en-US" smtClean="0"/>
              <a:t>8/21/15</a:t>
            </a:fld>
            <a:endParaRPr lang="en-US"/>
          </a:p>
        </p:txBody>
      </p:sp>
      <p:sp>
        <p:nvSpPr>
          <p:cNvPr id="5" name="Footer Placeholder 4"/>
          <p:cNvSpPr>
            <a:spLocks noGrp="1"/>
          </p:cNvSpPr>
          <p:nvPr>
            <p:ph type="ftr" sz="quarter" idx="11"/>
          </p:nvPr>
        </p:nvSpPr>
        <p:spPr>
          <a:xfrm>
            <a:off x="2898648" y="6356350"/>
            <a:ext cx="3505200" cy="365760"/>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A6C40CF-3B00-4FCD-8637-1B8507F08580}"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400800" y="6356350"/>
            <a:ext cx="2289048" cy="365760"/>
          </a:xfrm>
          <a:prstGeom prst="rect">
            <a:avLst/>
          </a:prstGeom>
        </p:spPr>
        <p:txBody>
          <a:bodyPr/>
          <a:lstStyle/>
          <a:p>
            <a:fld id="{28E3FA3B-C584-4B0D-9B74-A5B44CABF17B}" type="datetime1">
              <a:rPr lang="en-US" smtClean="0"/>
              <a:t>8/21/15</a:t>
            </a:fld>
            <a:endParaRPr lang="en-US"/>
          </a:p>
        </p:txBody>
      </p:sp>
      <p:sp>
        <p:nvSpPr>
          <p:cNvPr id="5" name="Footer Placeholder 4"/>
          <p:cNvSpPr>
            <a:spLocks noGrp="1"/>
          </p:cNvSpPr>
          <p:nvPr>
            <p:ph type="ftr" sz="quarter" idx="11"/>
          </p:nvPr>
        </p:nvSpPr>
        <p:spPr>
          <a:xfrm>
            <a:off x="2898648" y="6356350"/>
            <a:ext cx="3505200" cy="365760"/>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A6C40CF-3B00-4FCD-8637-1B8507F08580}"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400800" y="6356350"/>
            <a:ext cx="2289048" cy="365760"/>
          </a:xfrm>
          <a:prstGeom prst="rect">
            <a:avLst/>
          </a:prstGeom>
        </p:spPr>
        <p:txBody>
          <a:bodyPr/>
          <a:lstStyle/>
          <a:p>
            <a:fld id="{28E3FA3B-C584-4B0D-9B74-A5B44CABF17B}" type="datetime1">
              <a:rPr lang="en-US" smtClean="0"/>
              <a:t>8/21/15</a:t>
            </a:fld>
            <a:endParaRPr lang="en-US"/>
          </a:p>
        </p:txBody>
      </p:sp>
      <p:sp>
        <p:nvSpPr>
          <p:cNvPr id="5" name="Footer Placeholder 4"/>
          <p:cNvSpPr>
            <a:spLocks noGrp="1"/>
          </p:cNvSpPr>
          <p:nvPr>
            <p:ph type="ftr" sz="quarter" idx="11"/>
          </p:nvPr>
        </p:nvSpPr>
        <p:spPr>
          <a:xfrm>
            <a:off x="2898648" y="6356350"/>
            <a:ext cx="3505200" cy="365760"/>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A6C40CF-3B00-4FCD-8637-1B8507F08580}"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0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400800" y="6356350"/>
            <a:ext cx="2289048" cy="365760"/>
          </a:xfrm>
          <a:prstGeom prst="rect">
            <a:avLst/>
          </a:prstGeom>
        </p:spPr>
        <p:txBody>
          <a:bodyPr/>
          <a:lstStyle/>
          <a:p>
            <a:fld id="{28E3FA3B-C584-4B0D-9B74-A5B44CABF17B}" type="datetime1">
              <a:rPr lang="en-US" smtClean="0"/>
              <a:t>8/21/15</a:t>
            </a:fld>
            <a:endParaRPr lang="en-US"/>
          </a:p>
        </p:txBody>
      </p:sp>
      <p:sp>
        <p:nvSpPr>
          <p:cNvPr id="5" name="Footer Placeholder 4"/>
          <p:cNvSpPr>
            <a:spLocks noGrp="1"/>
          </p:cNvSpPr>
          <p:nvPr>
            <p:ph type="ftr" sz="quarter" idx="11"/>
          </p:nvPr>
        </p:nvSpPr>
        <p:spPr>
          <a:xfrm>
            <a:off x="2898648" y="6356350"/>
            <a:ext cx="3505200" cy="365760"/>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A6C40CF-3B00-4FCD-8637-1B8507F08580}"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1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400800" y="6356350"/>
            <a:ext cx="2289048" cy="365760"/>
          </a:xfrm>
          <a:prstGeom prst="rect">
            <a:avLst/>
          </a:prstGeom>
        </p:spPr>
        <p:txBody>
          <a:bodyPr/>
          <a:lstStyle/>
          <a:p>
            <a:fld id="{28E3FA3B-C584-4B0D-9B74-A5B44CABF17B}" type="datetime1">
              <a:rPr lang="en-US" smtClean="0"/>
              <a:t>8/21/15</a:t>
            </a:fld>
            <a:endParaRPr lang="en-US"/>
          </a:p>
        </p:txBody>
      </p:sp>
      <p:sp>
        <p:nvSpPr>
          <p:cNvPr id="5" name="Footer Placeholder 4"/>
          <p:cNvSpPr>
            <a:spLocks noGrp="1"/>
          </p:cNvSpPr>
          <p:nvPr>
            <p:ph type="ftr" sz="quarter" idx="11"/>
          </p:nvPr>
        </p:nvSpPr>
        <p:spPr>
          <a:xfrm>
            <a:off x="2898648" y="6356350"/>
            <a:ext cx="3505200" cy="365760"/>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A6C40CF-3B00-4FCD-8637-1B8507F08580}"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2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400800" y="6356350"/>
            <a:ext cx="2289048" cy="365760"/>
          </a:xfrm>
          <a:prstGeom prst="rect">
            <a:avLst/>
          </a:prstGeom>
        </p:spPr>
        <p:txBody>
          <a:bodyPr/>
          <a:lstStyle/>
          <a:p>
            <a:fld id="{28E3FA3B-C584-4B0D-9B74-A5B44CABF17B}" type="datetime1">
              <a:rPr lang="en-US" smtClean="0"/>
              <a:t>8/21/15</a:t>
            </a:fld>
            <a:endParaRPr lang="en-US"/>
          </a:p>
        </p:txBody>
      </p:sp>
      <p:sp>
        <p:nvSpPr>
          <p:cNvPr id="5" name="Footer Placeholder 4"/>
          <p:cNvSpPr>
            <a:spLocks noGrp="1"/>
          </p:cNvSpPr>
          <p:nvPr>
            <p:ph type="ftr" sz="quarter" idx="11"/>
          </p:nvPr>
        </p:nvSpPr>
        <p:spPr>
          <a:xfrm>
            <a:off x="2898648" y="6356350"/>
            <a:ext cx="3505200" cy="365760"/>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A6C40CF-3B00-4FCD-8637-1B8507F08580}"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3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400800" y="6356350"/>
            <a:ext cx="2289048" cy="365760"/>
          </a:xfrm>
          <a:prstGeom prst="rect">
            <a:avLst/>
          </a:prstGeom>
        </p:spPr>
        <p:txBody>
          <a:bodyPr/>
          <a:lstStyle/>
          <a:p>
            <a:fld id="{28E3FA3B-C584-4B0D-9B74-A5B44CABF17B}" type="datetime1">
              <a:rPr lang="en-US" smtClean="0"/>
              <a:t>8/21/15</a:t>
            </a:fld>
            <a:endParaRPr lang="en-US"/>
          </a:p>
        </p:txBody>
      </p:sp>
      <p:sp>
        <p:nvSpPr>
          <p:cNvPr id="5" name="Footer Placeholder 4"/>
          <p:cNvSpPr>
            <a:spLocks noGrp="1"/>
          </p:cNvSpPr>
          <p:nvPr>
            <p:ph type="ftr" sz="quarter" idx="11"/>
          </p:nvPr>
        </p:nvSpPr>
        <p:spPr>
          <a:xfrm>
            <a:off x="2898648" y="6356350"/>
            <a:ext cx="3505200" cy="365760"/>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A6C40CF-3B00-4FCD-8637-1B8507F08580}"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4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400800" y="6356350"/>
            <a:ext cx="2289048" cy="365760"/>
          </a:xfrm>
          <a:prstGeom prst="rect">
            <a:avLst/>
          </a:prstGeom>
        </p:spPr>
        <p:txBody>
          <a:bodyPr/>
          <a:lstStyle/>
          <a:p>
            <a:fld id="{28E3FA3B-C584-4B0D-9B74-A5B44CABF17B}" type="datetime1">
              <a:rPr lang="en-US" smtClean="0"/>
              <a:t>8/21/15</a:t>
            </a:fld>
            <a:endParaRPr lang="en-US"/>
          </a:p>
        </p:txBody>
      </p:sp>
      <p:sp>
        <p:nvSpPr>
          <p:cNvPr id="5" name="Footer Placeholder 4"/>
          <p:cNvSpPr>
            <a:spLocks noGrp="1"/>
          </p:cNvSpPr>
          <p:nvPr>
            <p:ph type="ftr" sz="quarter" idx="11"/>
          </p:nvPr>
        </p:nvSpPr>
        <p:spPr>
          <a:xfrm>
            <a:off x="2898648" y="6356350"/>
            <a:ext cx="3505200" cy="365760"/>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A6C40CF-3B00-4FCD-8637-1B8507F08580}"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5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400800" y="6356350"/>
            <a:ext cx="2289048" cy="365760"/>
          </a:xfrm>
          <a:prstGeom prst="rect">
            <a:avLst/>
          </a:prstGeom>
        </p:spPr>
        <p:txBody>
          <a:bodyPr/>
          <a:lstStyle/>
          <a:p>
            <a:fld id="{28E3FA3B-C584-4B0D-9B74-A5B44CABF17B}" type="datetime1">
              <a:rPr lang="en-US" smtClean="0"/>
              <a:t>8/21/15</a:t>
            </a:fld>
            <a:endParaRPr lang="en-US"/>
          </a:p>
        </p:txBody>
      </p:sp>
      <p:sp>
        <p:nvSpPr>
          <p:cNvPr id="5" name="Footer Placeholder 4"/>
          <p:cNvSpPr>
            <a:spLocks noGrp="1"/>
          </p:cNvSpPr>
          <p:nvPr>
            <p:ph type="ftr" sz="quarter" idx="11"/>
          </p:nvPr>
        </p:nvSpPr>
        <p:spPr>
          <a:xfrm>
            <a:off x="2898648" y="6356350"/>
            <a:ext cx="3505200" cy="365760"/>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A6C40CF-3B00-4FCD-8637-1B8507F08580}"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7" name="Picture 6" descr="titlepage_blank-01-01.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7388" y="1740845"/>
            <a:ext cx="5213379" cy="3569281"/>
          </a:xfrm>
        </p:spPr>
        <p:txBody>
          <a:bodyPr anchor="ctr"/>
          <a:lstStyle>
            <a:lvl1pPr algn="l">
              <a:lnSpc>
                <a:spcPts val="4400"/>
              </a:lnSpc>
              <a:defRPr sz="4000" b="1" cap="all">
                <a:solidFill>
                  <a:schemeClr val="bg1"/>
                </a:solidFill>
              </a:defRPr>
            </a:lvl1pPr>
          </a:lstStyle>
          <a:p>
            <a:r>
              <a:rPr lang="en-US" dirty="0" smtClean="0"/>
              <a:t>Click to edit Master title style</a:t>
            </a:r>
            <a:endParaRPr lang="en-US" dirty="0"/>
          </a:p>
        </p:txBody>
      </p:sp>
      <p:sp>
        <p:nvSpPr>
          <p:cNvPr id="9" name="Text Placeholder 8"/>
          <p:cNvSpPr>
            <a:spLocks noGrp="1"/>
          </p:cNvSpPr>
          <p:nvPr>
            <p:ph type="body" sz="quarter" idx="10" hasCustomPrompt="1"/>
          </p:nvPr>
        </p:nvSpPr>
        <p:spPr>
          <a:xfrm>
            <a:off x="6196355" y="4423279"/>
            <a:ext cx="2737437" cy="744524"/>
          </a:xfrm>
        </p:spPr>
        <p:txBody>
          <a:bodyPr anchor="b">
            <a:normAutofit/>
          </a:bodyPr>
          <a:lstStyle>
            <a:lvl1pPr marL="0" indent="0">
              <a:buNone/>
              <a:defRPr sz="1800" b="1">
                <a:solidFill>
                  <a:srgbClr val="FFFFFF"/>
                </a:solidFill>
                <a:latin typeface="+mj-lt"/>
              </a:defRPr>
            </a:lvl1pPr>
          </a:lstStyle>
          <a:p>
            <a:pPr lvl="0"/>
            <a:r>
              <a:rPr lang="en-US" dirty="0" smtClean="0"/>
              <a:t>CLICK TO EDIT MASTER TEXT STYLES</a:t>
            </a:r>
            <a:endParaRPr lang="en-US" dirty="0"/>
          </a:p>
        </p:txBody>
      </p:sp>
    </p:spTree>
    <p:extLst>
      <p:ext uri="{BB962C8B-B14F-4D97-AF65-F5344CB8AC3E}">
        <p14:creationId xmlns:p14="http://schemas.microsoft.com/office/powerpoint/2010/main" val="101546274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6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400800" y="6356350"/>
            <a:ext cx="2289048" cy="365760"/>
          </a:xfrm>
          <a:prstGeom prst="rect">
            <a:avLst/>
          </a:prstGeom>
        </p:spPr>
        <p:txBody>
          <a:bodyPr/>
          <a:lstStyle/>
          <a:p>
            <a:fld id="{28E3FA3B-C584-4B0D-9B74-A5B44CABF17B}" type="datetime1">
              <a:rPr lang="en-US" smtClean="0"/>
              <a:t>8/21/15</a:t>
            </a:fld>
            <a:endParaRPr lang="en-US"/>
          </a:p>
        </p:txBody>
      </p:sp>
      <p:sp>
        <p:nvSpPr>
          <p:cNvPr id="5" name="Footer Placeholder 4"/>
          <p:cNvSpPr>
            <a:spLocks noGrp="1"/>
          </p:cNvSpPr>
          <p:nvPr>
            <p:ph type="ftr" sz="quarter" idx="11"/>
          </p:nvPr>
        </p:nvSpPr>
        <p:spPr>
          <a:xfrm>
            <a:off x="2898648" y="6356350"/>
            <a:ext cx="3505200" cy="365760"/>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A6C40CF-3B00-4FCD-8637-1B8507F08580}"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7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400800" y="6356350"/>
            <a:ext cx="2289048" cy="365760"/>
          </a:xfrm>
          <a:prstGeom prst="rect">
            <a:avLst/>
          </a:prstGeom>
        </p:spPr>
        <p:txBody>
          <a:bodyPr/>
          <a:lstStyle/>
          <a:p>
            <a:fld id="{28E3FA3B-C584-4B0D-9B74-A5B44CABF17B}" type="datetime1">
              <a:rPr lang="en-US" smtClean="0"/>
              <a:t>8/21/15</a:t>
            </a:fld>
            <a:endParaRPr lang="en-US"/>
          </a:p>
        </p:txBody>
      </p:sp>
      <p:sp>
        <p:nvSpPr>
          <p:cNvPr id="5" name="Footer Placeholder 4"/>
          <p:cNvSpPr>
            <a:spLocks noGrp="1"/>
          </p:cNvSpPr>
          <p:nvPr>
            <p:ph type="ftr" sz="quarter" idx="11"/>
          </p:nvPr>
        </p:nvSpPr>
        <p:spPr>
          <a:xfrm>
            <a:off x="2898648" y="6356350"/>
            <a:ext cx="3505200" cy="365760"/>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A6C40CF-3B00-4FCD-8637-1B8507F08580}"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18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400800" y="6356350"/>
            <a:ext cx="2289048" cy="365760"/>
          </a:xfrm>
          <a:prstGeom prst="rect">
            <a:avLst/>
          </a:prstGeom>
        </p:spPr>
        <p:txBody>
          <a:bodyPr/>
          <a:lstStyle/>
          <a:p>
            <a:fld id="{28E3FA3B-C584-4B0D-9B74-A5B44CABF17B}" type="datetime1">
              <a:rPr lang="en-US" smtClean="0"/>
              <a:t>8/21/15</a:t>
            </a:fld>
            <a:endParaRPr lang="en-US"/>
          </a:p>
        </p:txBody>
      </p:sp>
      <p:sp>
        <p:nvSpPr>
          <p:cNvPr id="5" name="Footer Placeholder 4"/>
          <p:cNvSpPr>
            <a:spLocks noGrp="1"/>
          </p:cNvSpPr>
          <p:nvPr>
            <p:ph type="ftr" sz="quarter" idx="11"/>
          </p:nvPr>
        </p:nvSpPr>
        <p:spPr>
          <a:xfrm>
            <a:off x="2898648" y="6356350"/>
            <a:ext cx="3505200" cy="365760"/>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A6C40CF-3B00-4FCD-8637-1B8507F08580}"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19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400800" y="6356350"/>
            <a:ext cx="2289048" cy="365760"/>
          </a:xfrm>
          <a:prstGeom prst="rect">
            <a:avLst/>
          </a:prstGeom>
        </p:spPr>
        <p:txBody>
          <a:bodyPr/>
          <a:lstStyle/>
          <a:p>
            <a:fld id="{28E3FA3B-C584-4B0D-9B74-A5B44CABF17B}" type="datetime1">
              <a:rPr lang="en-US" smtClean="0"/>
              <a:t>8/21/15</a:t>
            </a:fld>
            <a:endParaRPr lang="en-US"/>
          </a:p>
        </p:txBody>
      </p:sp>
      <p:sp>
        <p:nvSpPr>
          <p:cNvPr id="5" name="Footer Placeholder 4"/>
          <p:cNvSpPr>
            <a:spLocks noGrp="1"/>
          </p:cNvSpPr>
          <p:nvPr>
            <p:ph type="ftr" sz="quarter" idx="11"/>
          </p:nvPr>
        </p:nvSpPr>
        <p:spPr>
          <a:xfrm>
            <a:off x="2898648" y="6356350"/>
            <a:ext cx="3505200" cy="365760"/>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A6C40CF-3B00-4FCD-8637-1B8507F08580}"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20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400800" y="6356350"/>
            <a:ext cx="2289048" cy="365760"/>
          </a:xfrm>
          <a:prstGeom prst="rect">
            <a:avLst/>
          </a:prstGeom>
        </p:spPr>
        <p:txBody>
          <a:bodyPr/>
          <a:lstStyle/>
          <a:p>
            <a:fld id="{28E3FA3B-C584-4B0D-9B74-A5B44CABF17B}" type="datetime1">
              <a:rPr lang="en-US" smtClean="0"/>
              <a:t>8/21/15</a:t>
            </a:fld>
            <a:endParaRPr lang="en-US"/>
          </a:p>
        </p:txBody>
      </p:sp>
      <p:sp>
        <p:nvSpPr>
          <p:cNvPr id="5" name="Footer Placeholder 4"/>
          <p:cNvSpPr>
            <a:spLocks noGrp="1"/>
          </p:cNvSpPr>
          <p:nvPr>
            <p:ph type="ftr" sz="quarter" idx="11"/>
          </p:nvPr>
        </p:nvSpPr>
        <p:spPr>
          <a:xfrm>
            <a:off x="2898648" y="6356350"/>
            <a:ext cx="3505200" cy="365760"/>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A6C40CF-3B00-4FCD-8637-1B8507F08580}"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21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400800" y="6356350"/>
            <a:ext cx="2289048" cy="365760"/>
          </a:xfrm>
          <a:prstGeom prst="rect">
            <a:avLst/>
          </a:prstGeom>
        </p:spPr>
        <p:txBody>
          <a:bodyPr/>
          <a:lstStyle/>
          <a:p>
            <a:fld id="{28E3FA3B-C584-4B0D-9B74-A5B44CABF17B}" type="datetime1">
              <a:rPr lang="en-US" smtClean="0"/>
              <a:t>8/21/15</a:t>
            </a:fld>
            <a:endParaRPr lang="en-US"/>
          </a:p>
        </p:txBody>
      </p:sp>
      <p:sp>
        <p:nvSpPr>
          <p:cNvPr id="5" name="Footer Placeholder 4"/>
          <p:cNvSpPr>
            <a:spLocks noGrp="1"/>
          </p:cNvSpPr>
          <p:nvPr>
            <p:ph type="ftr" sz="quarter" idx="11"/>
          </p:nvPr>
        </p:nvSpPr>
        <p:spPr>
          <a:xfrm>
            <a:off x="2898648" y="6356350"/>
            <a:ext cx="3505200" cy="365760"/>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A6C40CF-3B00-4FCD-8637-1B8507F08580}"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22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400800" y="6356350"/>
            <a:ext cx="2289048" cy="365760"/>
          </a:xfrm>
          <a:prstGeom prst="rect">
            <a:avLst/>
          </a:prstGeom>
        </p:spPr>
        <p:txBody>
          <a:bodyPr/>
          <a:lstStyle/>
          <a:p>
            <a:fld id="{28E3FA3B-C584-4B0D-9B74-A5B44CABF17B}" type="datetime1">
              <a:rPr lang="en-US" smtClean="0"/>
              <a:t>8/21/15</a:t>
            </a:fld>
            <a:endParaRPr lang="en-US"/>
          </a:p>
        </p:txBody>
      </p:sp>
      <p:sp>
        <p:nvSpPr>
          <p:cNvPr id="5" name="Footer Placeholder 4"/>
          <p:cNvSpPr>
            <a:spLocks noGrp="1"/>
          </p:cNvSpPr>
          <p:nvPr>
            <p:ph type="ftr" sz="quarter" idx="11"/>
          </p:nvPr>
        </p:nvSpPr>
        <p:spPr>
          <a:xfrm>
            <a:off x="2898648" y="6356350"/>
            <a:ext cx="3505200" cy="365760"/>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A6C40CF-3B00-4FCD-8637-1B8507F08580}"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23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400800" y="6356350"/>
            <a:ext cx="2289048" cy="365760"/>
          </a:xfrm>
          <a:prstGeom prst="rect">
            <a:avLst/>
          </a:prstGeom>
        </p:spPr>
        <p:txBody>
          <a:bodyPr/>
          <a:lstStyle/>
          <a:p>
            <a:fld id="{28E3FA3B-C584-4B0D-9B74-A5B44CABF17B}" type="datetime1">
              <a:rPr lang="en-US" smtClean="0"/>
              <a:t>8/21/15</a:t>
            </a:fld>
            <a:endParaRPr lang="en-US"/>
          </a:p>
        </p:txBody>
      </p:sp>
      <p:sp>
        <p:nvSpPr>
          <p:cNvPr id="5" name="Footer Placeholder 4"/>
          <p:cNvSpPr>
            <a:spLocks noGrp="1"/>
          </p:cNvSpPr>
          <p:nvPr>
            <p:ph type="ftr" sz="quarter" idx="11"/>
          </p:nvPr>
        </p:nvSpPr>
        <p:spPr>
          <a:xfrm>
            <a:off x="2898648" y="6356350"/>
            <a:ext cx="3505200" cy="365760"/>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A6C40CF-3B00-4FCD-8637-1B8507F08580}"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24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400800" y="6356350"/>
            <a:ext cx="2289048" cy="365760"/>
          </a:xfrm>
          <a:prstGeom prst="rect">
            <a:avLst/>
          </a:prstGeom>
        </p:spPr>
        <p:txBody>
          <a:bodyPr/>
          <a:lstStyle/>
          <a:p>
            <a:fld id="{28E3FA3B-C584-4B0D-9B74-A5B44CABF17B}" type="datetime1">
              <a:rPr lang="en-US" smtClean="0"/>
              <a:t>8/21/15</a:t>
            </a:fld>
            <a:endParaRPr lang="en-US"/>
          </a:p>
        </p:txBody>
      </p:sp>
      <p:sp>
        <p:nvSpPr>
          <p:cNvPr id="5" name="Footer Placeholder 4"/>
          <p:cNvSpPr>
            <a:spLocks noGrp="1"/>
          </p:cNvSpPr>
          <p:nvPr>
            <p:ph type="ftr" sz="quarter" idx="11"/>
          </p:nvPr>
        </p:nvSpPr>
        <p:spPr>
          <a:xfrm>
            <a:off x="2898648" y="6356350"/>
            <a:ext cx="3505200" cy="365760"/>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A6C40CF-3B00-4FCD-8637-1B8507F08580}"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25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400800" y="6356350"/>
            <a:ext cx="2289048" cy="365760"/>
          </a:xfrm>
          <a:prstGeom prst="rect">
            <a:avLst/>
          </a:prstGeom>
        </p:spPr>
        <p:txBody>
          <a:bodyPr/>
          <a:lstStyle/>
          <a:p>
            <a:fld id="{28E3FA3B-C584-4B0D-9B74-A5B44CABF17B}" type="datetime1">
              <a:rPr lang="en-US" smtClean="0"/>
              <a:t>8/21/15</a:t>
            </a:fld>
            <a:endParaRPr lang="en-US"/>
          </a:p>
        </p:txBody>
      </p:sp>
      <p:sp>
        <p:nvSpPr>
          <p:cNvPr id="5" name="Footer Placeholder 4"/>
          <p:cNvSpPr>
            <a:spLocks noGrp="1"/>
          </p:cNvSpPr>
          <p:nvPr>
            <p:ph type="ftr" sz="quarter" idx="11"/>
          </p:nvPr>
        </p:nvSpPr>
        <p:spPr>
          <a:xfrm>
            <a:off x="2898648" y="6356350"/>
            <a:ext cx="3505200" cy="365760"/>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A6C40CF-3B00-4FCD-8637-1B8507F08580}"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1435966"/>
            <a:ext cx="4038600" cy="41697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35966"/>
            <a:ext cx="4038600" cy="41697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p>
            <a:fld id="{CE2565BB-ED3E-704B-8521-DE6345ED5B83}" type="slidenum">
              <a:rPr lang="en-US" smtClean="0"/>
              <a:t>‹#›</a:t>
            </a:fld>
            <a:endParaRPr lang="en-US"/>
          </a:p>
        </p:txBody>
      </p:sp>
    </p:spTree>
    <p:extLst>
      <p:ext uri="{BB962C8B-B14F-4D97-AF65-F5344CB8AC3E}">
        <p14:creationId xmlns:p14="http://schemas.microsoft.com/office/powerpoint/2010/main" val="81888333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26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400800" y="6356350"/>
            <a:ext cx="2289048" cy="365760"/>
          </a:xfrm>
          <a:prstGeom prst="rect">
            <a:avLst/>
          </a:prstGeom>
        </p:spPr>
        <p:txBody>
          <a:bodyPr/>
          <a:lstStyle/>
          <a:p>
            <a:fld id="{28E3FA3B-C584-4B0D-9B74-A5B44CABF17B}" type="datetime1">
              <a:rPr lang="en-US" smtClean="0"/>
              <a:t>8/21/15</a:t>
            </a:fld>
            <a:endParaRPr lang="en-US"/>
          </a:p>
        </p:txBody>
      </p:sp>
      <p:sp>
        <p:nvSpPr>
          <p:cNvPr id="5" name="Footer Placeholder 4"/>
          <p:cNvSpPr>
            <a:spLocks noGrp="1"/>
          </p:cNvSpPr>
          <p:nvPr>
            <p:ph type="ftr" sz="quarter" idx="11"/>
          </p:nvPr>
        </p:nvSpPr>
        <p:spPr>
          <a:xfrm>
            <a:off x="2898648" y="6356350"/>
            <a:ext cx="3505200" cy="365760"/>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A6C40CF-3B00-4FCD-8637-1B8507F08580}"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6400800" y="6356350"/>
            <a:ext cx="2289048" cy="365760"/>
          </a:xfrm>
          <a:prstGeom prst="rect">
            <a:avLst/>
          </a:prstGeom>
        </p:spPr>
        <p:txBody>
          <a:bodyPr/>
          <a:lstStyle/>
          <a:p>
            <a:fld id="{D47217E9-4FAF-435A-AEF2-1CFD17639B54}" type="datetime1">
              <a:rPr lang="en-US" smtClean="0"/>
              <a:t>8/21/15</a:t>
            </a:fld>
            <a:endParaRPr lang="en-US"/>
          </a:p>
        </p:txBody>
      </p:sp>
      <p:sp>
        <p:nvSpPr>
          <p:cNvPr id="4" name="Footer Placeholder 3"/>
          <p:cNvSpPr>
            <a:spLocks noGrp="1"/>
          </p:cNvSpPr>
          <p:nvPr>
            <p:ph type="ftr" sz="quarter" idx="11"/>
          </p:nvPr>
        </p:nvSpPr>
        <p:spPr>
          <a:xfrm>
            <a:off x="2898648" y="6356350"/>
            <a:ext cx="3505200" cy="365760"/>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A6C40CF-3B00-4FCD-8637-1B8507F08580}"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09715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747863"/>
            <a:ext cx="4040188" cy="391262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09715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1747863"/>
            <a:ext cx="4041775" cy="391262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p>
            <a:fld id="{CE2565BB-ED3E-704B-8521-DE6345ED5B83}" type="slidenum">
              <a:rPr lang="en-US" smtClean="0"/>
              <a:t>‹#›</a:t>
            </a:fld>
            <a:endParaRPr lang="en-US"/>
          </a:p>
        </p:txBody>
      </p:sp>
    </p:spTree>
    <p:extLst>
      <p:ext uri="{BB962C8B-B14F-4D97-AF65-F5344CB8AC3E}">
        <p14:creationId xmlns:p14="http://schemas.microsoft.com/office/powerpoint/2010/main" val="1491463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5" name="Slide Number Placeholder 4"/>
          <p:cNvSpPr>
            <a:spLocks noGrp="1"/>
          </p:cNvSpPr>
          <p:nvPr>
            <p:ph type="sldNum" sz="quarter" idx="12"/>
          </p:nvPr>
        </p:nvSpPr>
        <p:spPr/>
        <p:txBody>
          <a:bodyPr/>
          <a:lstStyle/>
          <a:p>
            <a:fld id="{CE2565BB-ED3E-704B-8521-DE6345ED5B83}" type="slidenum">
              <a:rPr lang="en-US" smtClean="0"/>
              <a:t>‹#›</a:t>
            </a:fld>
            <a:endParaRPr lang="en-US"/>
          </a:p>
        </p:txBody>
      </p:sp>
    </p:spTree>
    <p:extLst>
      <p:ext uri="{BB962C8B-B14F-4D97-AF65-F5344CB8AC3E}">
        <p14:creationId xmlns:p14="http://schemas.microsoft.com/office/powerpoint/2010/main" val="1400571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Numbered text">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E2565BB-ED3E-704B-8521-DE6345ED5B83}" type="slidenum">
              <a:rPr lang="en-US" smtClean="0"/>
              <a:t>‹#›</a:t>
            </a:fld>
            <a:endParaRPr lang="en-US"/>
          </a:p>
        </p:txBody>
      </p:sp>
      <p:sp>
        <p:nvSpPr>
          <p:cNvPr id="5" name="Title 1"/>
          <p:cNvSpPr>
            <a:spLocks noGrp="1"/>
          </p:cNvSpPr>
          <p:nvPr>
            <p:ph type="title"/>
          </p:nvPr>
        </p:nvSpPr>
        <p:spPr>
          <a:xfrm>
            <a:off x="457200" y="274638"/>
            <a:ext cx="8229600" cy="743592"/>
          </a:xfrm>
        </p:spPr>
        <p:txBody>
          <a:bodyPr/>
          <a:lstStyle/>
          <a:p>
            <a:r>
              <a:rPr lang="en-US" dirty="0" smtClean="0"/>
              <a:t>Click to edit Master title style</a:t>
            </a:r>
            <a:endParaRPr lang="en-US" dirty="0"/>
          </a:p>
        </p:txBody>
      </p:sp>
      <p:sp>
        <p:nvSpPr>
          <p:cNvPr id="6" name="Content Placeholder 2"/>
          <p:cNvSpPr>
            <a:spLocks noGrp="1"/>
          </p:cNvSpPr>
          <p:nvPr>
            <p:ph idx="1"/>
          </p:nvPr>
        </p:nvSpPr>
        <p:spPr>
          <a:xfrm>
            <a:off x="457200" y="1270052"/>
            <a:ext cx="8229600" cy="4423280"/>
          </a:xfrm>
        </p:spPr>
        <p:txBody>
          <a:bodyPr/>
          <a:lstStyle>
            <a:lvl1pPr marL="457200" indent="-457200">
              <a:buClrTx/>
              <a:buSzPct val="100000"/>
              <a:buFont typeface="+mj-lt"/>
              <a:buAutoNum type="arabicPeriod"/>
              <a:defRPr/>
            </a:lvl1pPr>
          </a:lstStyle>
          <a:p>
            <a:pPr lvl="0"/>
            <a:r>
              <a:rPr lang="en-US" dirty="0" smtClean="0"/>
              <a:t>Click to edit Master text styles</a:t>
            </a:r>
          </a:p>
        </p:txBody>
      </p:sp>
    </p:spTree>
    <p:extLst>
      <p:ext uri="{BB962C8B-B14F-4D97-AF65-F5344CB8AC3E}">
        <p14:creationId xmlns:p14="http://schemas.microsoft.com/office/powerpoint/2010/main" val="192274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0" cy="549692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40558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7" name="Slide Number Placeholder 6"/>
          <p:cNvSpPr>
            <a:spLocks noGrp="1"/>
          </p:cNvSpPr>
          <p:nvPr>
            <p:ph type="sldNum" sz="quarter" idx="12"/>
          </p:nvPr>
        </p:nvSpPr>
        <p:spPr/>
        <p:txBody>
          <a:bodyPr/>
          <a:lstStyle/>
          <a:p>
            <a:fld id="{CE2565BB-ED3E-704B-8521-DE6345ED5B83}" type="slidenum">
              <a:rPr lang="en-US" smtClean="0"/>
              <a:t>‹#›</a:t>
            </a:fld>
            <a:endParaRPr lang="en-US"/>
          </a:p>
        </p:txBody>
      </p:sp>
    </p:spTree>
    <p:extLst>
      <p:ext uri="{BB962C8B-B14F-4D97-AF65-F5344CB8AC3E}">
        <p14:creationId xmlns:p14="http://schemas.microsoft.com/office/powerpoint/2010/main" val="2285399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39168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CE2565BB-ED3E-704B-8521-DE6345ED5B83}" type="slidenum">
              <a:rPr lang="en-US" smtClean="0"/>
              <a:t>‹#›</a:t>
            </a:fld>
            <a:endParaRPr lang="en-US"/>
          </a:p>
        </p:txBody>
      </p:sp>
    </p:spTree>
    <p:extLst>
      <p:ext uri="{BB962C8B-B14F-4D97-AF65-F5344CB8AC3E}">
        <p14:creationId xmlns:p14="http://schemas.microsoft.com/office/powerpoint/2010/main" val="2358585989"/>
      </p:ext>
    </p:extLst>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1" Type="http://schemas.openxmlformats.org/officeDocument/2006/relationships/slideLayout" Target="../slideLayouts/slideLayout21.xml"/><Relationship Id="rId22" Type="http://schemas.openxmlformats.org/officeDocument/2006/relationships/slideLayout" Target="../slideLayouts/slideLayout22.xml"/><Relationship Id="rId23" Type="http://schemas.openxmlformats.org/officeDocument/2006/relationships/slideLayout" Target="../slideLayouts/slideLayout23.xml"/><Relationship Id="rId24" Type="http://schemas.openxmlformats.org/officeDocument/2006/relationships/slideLayout" Target="../slideLayouts/slideLayout24.xml"/><Relationship Id="rId25" Type="http://schemas.openxmlformats.org/officeDocument/2006/relationships/slideLayout" Target="../slideLayouts/slideLayout25.xml"/><Relationship Id="rId26" Type="http://schemas.openxmlformats.org/officeDocument/2006/relationships/slideLayout" Target="../slideLayouts/slideLayout26.xml"/><Relationship Id="rId27" Type="http://schemas.openxmlformats.org/officeDocument/2006/relationships/slideLayout" Target="../slideLayouts/slideLayout27.xml"/><Relationship Id="rId28" Type="http://schemas.openxmlformats.org/officeDocument/2006/relationships/slideLayout" Target="../slideLayouts/slideLayout28.xml"/><Relationship Id="rId29" Type="http://schemas.openxmlformats.org/officeDocument/2006/relationships/slideLayout" Target="../slideLayouts/slideLayout2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30" Type="http://schemas.openxmlformats.org/officeDocument/2006/relationships/slideLayout" Target="../slideLayouts/slideLayout30.xml"/><Relationship Id="rId31" Type="http://schemas.openxmlformats.org/officeDocument/2006/relationships/slideLayout" Target="../slideLayouts/slideLayout31.xml"/><Relationship Id="rId32" Type="http://schemas.openxmlformats.org/officeDocument/2006/relationships/slideLayout" Target="../slideLayouts/slideLayout32.xml"/><Relationship Id="rId9" Type="http://schemas.openxmlformats.org/officeDocument/2006/relationships/slideLayout" Target="../slideLayouts/slideLayout9.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33" Type="http://schemas.openxmlformats.org/officeDocument/2006/relationships/slideLayout" Target="../slideLayouts/slideLayout33.xml"/><Relationship Id="rId34" Type="http://schemas.openxmlformats.org/officeDocument/2006/relationships/slideLayout" Target="../slideLayouts/slideLayout34.xml"/><Relationship Id="rId35" Type="http://schemas.openxmlformats.org/officeDocument/2006/relationships/slideLayout" Target="../slideLayouts/slideLayout35.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37" Type="http://schemas.openxmlformats.org/officeDocument/2006/relationships/slideLayout" Target="../slideLayouts/slideLayout37.xml"/><Relationship Id="rId38" Type="http://schemas.openxmlformats.org/officeDocument/2006/relationships/slideLayout" Target="../slideLayouts/slideLayout38.xml"/><Relationship Id="rId39" Type="http://schemas.openxmlformats.org/officeDocument/2006/relationships/slideLayout" Target="../slideLayouts/slideLayout39.xml"/><Relationship Id="rId40" Type="http://schemas.openxmlformats.org/officeDocument/2006/relationships/slideLayout" Target="../slideLayouts/slideLayout40.xml"/><Relationship Id="rId41" Type="http://schemas.openxmlformats.org/officeDocument/2006/relationships/slideLayout" Target="../slideLayouts/slideLayout41.xml"/><Relationship Id="rId42" Type="http://schemas.openxmlformats.org/officeDocument/2006/relationships/theme" Target="../theme/theme1.xml"/><Relationship Id="rId43"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facultypak_footer-01.png"/>
          <p:cNvPicPr>
            <a:picLocks noChangeAspect="1"/>
          </p:cNvPicPr>
          <p:nvPr userDrawn="1"/>
        </p:nvPicPr>
        <p:blipFill>
          <a:blip r:embed="rId43"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274638"/>
            <a:ext cx="8229600" cy="743592"/>
          </a:xfrm>
          <a:prstGeom prst="rect">
            <a:avLst/>
          </a:prstGeom>
        </p:spPr>
        <p:txBody>
          <a:bodyPr vert="horz" lIns="91440" tIns="45720" rIns="91440" bIns="45720" rtlCol="0" anchor="b">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270052"/>
            <a:ext cx="8229600" cy="442328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8112188" y="6356350"/>
            <a:ext cx="640299" cy="365125"/>
          </a:xfrm>
          <a:prstGeom prst="rect">
            <a:avLst/>
          </a:prstGeom>
        </p:spPr>
        <p:txBody>
          <a:bodyPr vert="horz" lIns="91440" tIns="45720" rIns="91440" bIns="45720" rtlCol="0" anchor="ctr"/>
          <a:lstStyle>
            <a:lvl1pPr algn="r">
              <a:defRPr sz="1200">
                <a:solidFill>
                  <a:schemeClr val="bg1"/>
                </a:solidFill>
              </a:defRPr>
            </a:lvl1pPr>
          </a:lstStyle>
          <a:p>
            <a:fld id="{CE2565BB-ED3E-704B-8521-DE6345ED5B83}" type="slidenum">
              <a:rPr lang="en-US" smtClean="0"/>
              <a:pPr/>
              <a:t>‹#›</a:t>
            </a:fld>
            <a:endParaRPr lang="en-US" dirty="0"/>
          </a:p>
        </p:txBody>
      </p:sp>
      <p:sp>
        <p:nvSpPr>
          <p:cNvPr id="8" name="Rectangle 7"/>
          <p:cNvSpPr/>
          <p:nvPr userDrawn="1"/>
        </p:nvSpPr>
        <p:spPr>
          <a:xfrm>
            <a:off x="0" y="0"/>
            <a:ext cx="9144000" cy="137160"/>
          </a:xfrm>
          <a:prstGeom prst="rect">
            <a:avLst/>
          </a:prstGeom>
          <a:gradFill>
            <a:gsLst>
              <a:gs pos="0">
                <a:srgbClr val="F78F00"/>
              </a:gs>
              <a:gs pos="100000">
                <a:srgbClr val="FAB700"/>
              </a:gs>
            </a:gsLs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64893491"/>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 id="2147483700" r:id="rId15"/>
    <p:sldLayoutId id="2147483701" r:id="rId16"/>
    <p:sldLayoutId id="2147483702" r:id="rId17"/>
    <p:sldLayoutId id="2147483703" r:id="rId18"/>
    <p:sldLayoutId id="2147483704" r:id="rId19"/>
    <p:sldLayoutId id="2147483705" r:id="rId20"/>
    <p:sldLayoutId id="2147483706" r:id="rId21"/>
    <p:sldLayoutId id="2147483707" r:id="rId22"/>
    <p:sldLayoutId id="2147483708" r:id="rId23"/>
    <p:sldLayoutId id="2147483709" r:id="rId24"/>
    <p:sldLayoutId id="2147483710" r:id="rId25"/>
    <p:sldLayoutId id="2147483711" r:id="rId26"/>
    <p:sldLayoutId id="2147483712" r:id="rId27"/>
    <p:sldLayoutId id="2147483713" r:id="rId28"/>
    <p:sldLayoutId id="2147483714" r:id="rId29"/>
    <p:sldLayoutId id="2147483715" r:id="rId30"/>
    <p:sldLayoutId id="2147483716" r:id="rId31"/>
    <p:sldLayoutId id="2147483717" r:id="rId32"/>
    <p:sldLayoutId id="2147483718" r:id="rId33"/>
    <p:sldLayoutId id="2147483719" r:id="rId34"/>
    <p:sldLayoutId id="2147483720" r:id="rId35"/>
    <p:sldLayoutId id="2147483721" r:id="rId36"/>
    <p:sldLayoutId id="2147483722" r:id="rId37"/>
    <p:sldLayoutId id="2147483723" r:id="rId38"/>
    <p:sldLayoutId id="2147483724" r:id="rId39"/>
    <p:sldLayoutId id="2147483725" r:id="rId40"/>
    <p:sldLayoutId id="2147483660" r:id="rId41"/>
  </p:sldLayoutIdLst>
  <p:txStyles>
    <p:titleStyle>
      <a:lvl1pPr algn="l" defTabSz="457200" rtl="0" eaLnBrk="1" latinLnBrk="0" hangingPunct="1">
        <a:spcBef>
          <a:spcPct val="0"/>
        </a:spcBef>
        <a:buNone/>
        <a:defRPr sz="3200" kern="1200">
          <a:solidFill>
            <a:srgbClr val="464653"/>
          </a:solidFill>
          <a:latin typeface="+mj-lt"/>
          <a:ea typeface="+mj-ea"/>
          <a:cs typeface="+mj-cs"/>
        </a:defRPr>
      </a:lvl1pPr>
    </p:titleStyle>
    <p:bodyStyle>
      <a:lvl1pPr marL="274320" indent="-274320" algn="l" defTabSz="457200" rtl="0" eaLnBrk="1" latinLnBrk="0" hangingPunct="1">
        <a:spcBef>
          <a:spcPct val="20000"/>
        </a:spcBef>
        <a:buClr>
          <a:srgbClr val="C62D1D"/>
        </a:buClr>
        <a:buSzPct val="70000"/>
        <a:buFont typeface="Wingdings" charset="2"/>
        <a:buChar char="§"/>
        <a:defRPr sz="2400" kern="1200">
          <a:solidFill>
            <a:schemeClr val="tx1"/>
          </a:solidFill>
          <a:latin typeface="+mn-lt"/>
          <a:ea typeface="+mn-ea"/>
          <a:cs typeface="+mn-cs"/>
        </a:defRPr>
      </a:lvl1pPr>
      <a:lvl2pPr marL="640080" indent="-285750" algn="l" defTabSz="457200" rtl="0" eaLnBrk="1" latinLnBrk="0" hangingPunct="1">
        <a:spcBef>
          <a:spcPct val="20000"/>
        </a:spcBef>
        <a:buClr>
          <a:srgbClr val="C62D1D"/>
        </a:buClr>
        <a:buSzPct val="80000"/>
        <a:buFont typeface="Arial"/>
        <a:buChar char="•"/>
        <a:defRPr sz="2400" kern="1200">
          <a:solidFill>
            <a:schemeClr val="tx1"/>
          </a:solidFill>
          <a:latin typeface="+mn-lt"/>
          <a:ea typeface="+mn-ea"/>
          <a:cs typeface="+mn-cs"/>
        </a:defRPr>
      </a:lvl2pPr>
      <a:lvl3pPr marL="868680" indent="-228600" algn="l" defTabSz="457200" rtl="0" eaLnBrk="1" latinLnBrk="0" hangingPunct="1">
        <a:spcBef>
          <a:spcPct val="20000"/>
        </a:spcBef>
        <a:buClr>
          <a:srgbClr val="4A4A4A"/>
        </a:buClr>
        <a:buSzPct val="50000"/>
        <a:buFont typeface="Wingdings" charset="2"/>
        <a:buChar char=""/>
        <a:defRPr sz="2000" kern="1200">
          <a:solidFill>
            <a:schemeClr val="tx1"/>
          </a:solidFill>
          <a:latin typeface="+mn-lt"/>
          <a:ea typeface="+mn-ea"/>
          <a:cs typeface="+mn-cs"/>
        </a:defRPr>
      </a:lvl3pPr>
      <a:lvl4pPr marL="1097280" indent="-228600" algn="l" defTabSz="457200" rtl="0" eaLnBrk="1" latinLnBrk="0" hangingPunct="1">
        <a:spcBef>
          <a:spcPct val="20000"/>
        </a:spcBef>
        <a:buClr>
          <a:srgbClr val="4A4A4A"/>
        </a:buClr>
        <a:buSzPct val="60000"/>
        <a:buFont typeface="Courier New"/>
        <a:buChar char="o"/>
        <a:defRPr sz="2000" kern="1200">
          <a:solidFill>
            <a:schemeClr val="tx1"/>
          </a:solidFill>
          <a:latin typeface="+mn-lt"/>
          <a:ea typeface="+mn-ea"/>
          <a:cs typeface="+mn-cs"/>
        </a:defRPr>
      </a:lvl4pPr>
      <a:lvl5pPr marL="1325880" indent="-228600" algn="l" defTabSz="457200" rtl="0" eaLnBrk="1" latinLnBrk="0" hangingPunct="1">
        <a:spcBef>
          <a:spcPct val="20000"/>
        </a:spcBef>
        <a:buClr>
          <a:srgbClr val="4A4A4A"/>
        </a:buClr>
        <a:buFont typeface="Lucida Grande"/>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7.xml"/><Relationship Id="rId2" Type="http://schemas.openxmlformats.org/officeDocument/2006/relationships/notesSlide" Target="../notesSlides/notesSlide8.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4" Type="http://schemas.openxmlformats.org/officeDocument/2006/relationships/image" Target="../media/image7.png"/><Relationship Id="rId1" Type="http://schemas.openxmlformats.org/officeDocument/2006/relationships/slideLayout" Target="../slideLayouts/slideLayout28.xml"/><Relationship Id="rId2" Type="http://schemas.openxmlformats.org/officeDocument/2006/relationships/notesSlide" Target="../notesSlides/notesSlide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9.xml"/><Relationship Id="rId2" Type="http://schemas.openxmlformats.org/officeDocument/2006/relationships/notesSlide" Target="../notesSlides/notesSlide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0.xml"/><Relationship Id="rId2" Type="http://schemas.openxmlformats.org/officeDocument/2006/relationships/notesSlide" Target="../notesSlides/notesSlide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 Id="rId3"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3.xml"/><Relationship Id="rId2" Type="http://schemas.openxmlformats.org/officeDocument/2006/relationships/notesSlide" Target="../notesSlides/notesSlide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4.xml"/><Relationship Id="rId2" Type="http://schemas.openxmlformats.org/officeDocument/2006/relationships/image" Target="../media/image8.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7.xml"/><Relationship Id="rId2" Type="http://schemas.openxmlformats.org/officeDocument/2006/relationships/notesSlide" Target="../notesSlides/notesSlide1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8.xml"/><Relationship Id="rId2" Type="http://schemas.openxmlformats.org/officeDocument/2006/relationships/notesSlide" Target="../notesSlides/notesSlide1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8.xml"/><Relationship Id="rId3" Type="http://schemas.openxmlformats.org/officeDocument/2006/relationships/image" Target="../media/image7.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3.xml"/><Relationship Id="rId3" Type="http://schemas.openxmlformats.org/officeDocument/2006/relationships/image" Target="../media/image4.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1.xml"/><Relationship Id="rId2" Type="http://schemas.openxmlformats.org/officeDocument/2006/relationships/notesSlide" Target="../notesSlides/notesSlide5.xml"/><Relationship Id="rId3"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0" y="1752600"/>
            <a:ext cx="8763000" cy="1600200"/>
          </a:xfrm>
        </p:spPr>
        <p:txBody>
          <a:bodyPr>
            <a:noAutofit/>
          </a:bodyPr>
          <a:lstStyle/>
          <a:p>
            <a:pPr algn="ctr"/>
            <a:r>
              <a:rPr lang="en-US" sz="2800" b="1" dirty="0" smtClean="0">
                <a:solidFill>
                  <a:schemeClr val="tx2"/>
                </a:solidFill>
              </a:rPr>
              <a:t/>
            </a:r>
            <a:br>
              <a:rPr lang="en-US" sz="2800" b="1" dirty="0" smtClean="0">
                <a:solidFill>
                  <a:schemeClr val="tx2"/>
                </a:solidFill>
              </a:rPr>
            </a:br>
            <a:r>
              <a:rPr lang="en-US" sz="2800" b="1" dirty="0" smtClean="0"/>
              <a:t/>
            </a:r>
            <a:br>
              <a:rPr lang="en-US" sz="2800" b="1" dirty="0" smtClean="0"/>
            </a:br>
            <a:endParaRPr lang="en-US" sz="2800" b="1" i="1" dirty="0">
              <a:solidFill>
                <a:srgbClr val="3099BA"/>
              </a:solidFill>
            </a:endParaRPr>
          </a:p>
        </p:txBody>
      </p:sp>
      <p:sp>
        <p:nvSpPr>
          <p:cNvPr id="4" name="TextBox 3"/>
          <p:cNvSpPr txBox="1"/>
          <p:nvPr/>
        </p:nvSpPr>
        <p:spPr>
          <a:xfrm>
            <a:off x="-152400" y="6553200"/>
            <a:ext cx="2895600" cy="276999"/>
          </a:xfrm>
          <a:prstGeom prst="rect">
            <a:avLst/>
          </a:prstGeom>
          <a:noFill/>
        </p:spPr>
        <p:txBody>
          <a:bodyPr wrap="square" rtlCol="0">
            <a:spAutoFit/>
          </a:bodyPr>
          <a:lstStyle/>
          <a:p>
            <a:pPr algn="ctr"/>
            <a:r>
              <a:rPr lang="en-US" sz="1200" dirty="0" smtClean="0"/>
              <a:t>© 2015 American Nurses Association</a:t>
            </a:r>
            <a:endParaRPr lang="en-US" sz="1200" dirty="0"/>
          </a:p>
        </p:txBody>
      </p:sp>
    </p:spTree>
    <p:extLst>
      <p:ext uri="{BB962C8B-B14F-4D97-AF65-F5344CB8AC3E}">
        <p14:creationId xmlns:p14="http://schemas.microsoft.com/office/powerpoint/2010/main" val="37593691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1524000"/>
            <a:ext cx="8229600" cy="3657600"/>
          </a:xfrm>
        </p:spPr>
        <p:txBody>
          <a:bodyPr>
            <a:normAutofit/>
          </a:bodyPr>
          <a:lstStyle/>
          <a:p>
            <a:r>
              <a:rPr lang="en-US" sz="2400" dirty="0" smtClean="0"/>
              <a:t>Delegate tasks consistent with your state’s nurse practice act</a:t>
            </a:r>
          </a:p>
          <a:p>
            <a:r>
              <a:rPr lang="en-US" sz="2400" dirty="0" smtClean="0"/>
              <a:t>Assess qualifications and competence of those whom you delegate or assign</a:t>
            </a:r>
          </a:p>
          <a:p>
            <a:r>
              <a:rPr lang="en-US" sz="2400" dirty="0" smtClean="0"/>
              <a:t>Participate in orientation, skill development, continuing education, competency verification and staffing policies to ensure safe care</a:t>
            </a:r>
          </a:p>
          <a:p>
            <a:r>
              <a:rPr lang="en-US" sz="2400" dirty="0" smtClean="0"/>
              <a:t>Engage in shared responsibility for educating student nurses</a:t>
            </a:r>
            <a:endParaRPr lang="en-US" sz="2400" dirty="0"/>
          </a:p>
        </p:txBody>
      </p:sp>
      <p:sp>
        <p:nvSpPr>
          <p:cNvPr id="4" name="Title 3"/>
          <p:cNvSpPr txBox="1">
            <a:spLocks/>
          </p:cNvSpPr>
          <p:nvPr/>
        </p:nvSpPr>
        <p:spPr>
          <a:xfrm>
            <a:off x="533400" y="323208"/>
            <a:ext cx="8382000" cy="743592"/>
          </a:xfrm>
          <a:prstGeom prst="rect">
            <a:avLst/>
          </a:prstGeom>
        </p:spPr>
        <p:txBody>
          <a:bodyPr>
            <a:noAutofit/>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t>4.4 Assignment Delegation of Nursing Activities or Tasks</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066800"/>
            <a:ext cx="8229600" cy="5181600"/>
          </a:xfrm>
        </p:spPr>
        <p:txBody>
          <a:bodyPr>
            <a:normAutofit/>
          </a:bodyPr>
          <a:lstStyle/>
          <a:p>
            <a:pPr marL="0" indent="0">
              <a:spcBef>
                <a:spcPts val="0"/>
              </a:spcBef>
              <a:buNone/>
            </a:pPr>
            <a:r>
              <a:rPr lang="en-US" sz="2400" dirty="0" smtClean="0">
                <a:solidFill>
                  <a:srgbClr val="363542"/>
                </a:solidFill>
                <a:latin typeface="+mj-lt"/>
              </a:rPr>
              <a:t>The </a:t>
            </a:r>
            <a:r>
              <a:rPr lang="en-US" sz="2400" dirty="0">
                <a:solidFill>
                  <a:srgbClr val="363542"/>
                </a:solidFill>
                <a:latin typeface="+mj-lt"/>
              </a:rPr>
              <a:t>nurse owes the same duties to self as to others, including the responsibility to promote health and safety, preserve wholeness of character and integrity, maintain competence, and continue personal and professional growth</a:t>
            </a:r>
            <a:r>
              <a:rPr lang="en-US" sz="2400" dirty="0" smtClean="0">
                <a:solidFill>
                  <a:srgbClr val="363542"/>
                </a:solidFill>
                <a:latin typeface="+mj-lt"/>
              </a:rPr>
              <a:t>.</a:t>
            </a:r>
            <a:endParaRPr lang="en-US" sz="2400" dirty="0" smtClean="0"/>
          </a:p>
          <a:p>
            <a:pPr marL="0" indent="0">
              <a:buNone/>
            </a:pPr>
            <a:r>
              <a:rPr lang="en-US" dirty="0" smtClean="0">
                <a:solidFill>
                  <a:srgbClr val="B71A17"/>
                </a:solidFill>
                <a:latin typeface="+mj-lt"/>
              </a:rPr>
              <a:t>Interpretive Statements</a:t>
            </a:r>
          </a:p>
          <a:p>
            <a:pPr marL="0" indent="0">
              <a:buNone/>
            </a:pPr>
            <a:r>
              <a:rPr lang="en-US" sz="2200" dirty="0" smtClean="0">
                <a:solidFill>
                  <a:srgbClr val="B71A17"/>
                </a:solidFill>
                <a:latin typeface="+mj-lt"/>
              </a:rPr>
              <a:t>5.1</a:t>
            </a:r>
            <a:r>
              <a:rPr lang="en-US" sz="2200" dirty="0" smtClean="0"/>
              <a:t> Duties to Self and Others</a:t>
            </a:r>
          </a:p>
          <a:p>
            <a:pPr marL="0" indent="0">
              <a:buNone/>
            </a:pPr>
            <a:r>
              <a:rPr lang="en-US" sz="2200" dirty="0" smtClean="0">
                <a:solidFill>
                  <a:srgbClr val="B71A17"/>
                </a:solidFill>
                <a:latin typeface="+mj-lt"/>
              </a:rPr>
              <a:t>5.2</a:t>
            </a:r>
            <a:r>
              <a:rPr lang="en-US" sz="2200" dirty="0" smtClean="0"/>
              <a:t> Promotion of Personal Health, Safety and Well-Being</a:t>
            </a:r>
          </a:p>
          <a:p>
            <a:pPr marL="0" indent="0">
              <a:buNone/>
            </a:pPr>
            <a:r>
              <a:rPr lang="en-US" sz="2200" dirty="0" smtClean="0">
                <a:solidFill>
                  <a:srgbClr val="B71A17"/>
                </a:solidFill>
                <a:latin typeface="+mj-lt"/>
              </a:rPr>
              <a:t>5.3</a:t>
            </a:r>
            <a:r>
              <a:rPr lang="en-US" sz="2200" dirty="0" smtClean="0"/>
              <a:t> Preservation of Wholeness of Character</a:t>
            </a:r>
          </a:p>
          <a:p>
            <a:pPr marL="0" indent="0">
              <a:buNone/>
            </a:pPr>
            <a:r>
              <a:rPr lang="en-US" sz="2200" dirty="0" smtClean="0">
                <a:solidFill>
                  <a:srgbClr val="B71A17"/>
                </a:solidFill>
                <a:latin typeface="+mj-lt"/>
              </a:rPr>
              <a:t>5.4</a:t>
            </a:r>
            <a:r>
              <a:rPr lang="en-US" sz="2200" dirty="0" smtClean="0"/>
              <a:t> Preservation of Integrity</a:t>
            </a:r>
          </a:p>
          <a:p>
            <a:pPr marL="0" indent="-685800">
              <a:buNone/>
            </a:pPr>
            <a:r>
              <a:rPr lang="en-US" sz="2200" dirty="0" smtClean="0">
                <a:solidFill>
                  <a:srgbClr val="B71A17"/>
                </a:solidFill>
                <a:latin typeface="+mj-lt"/>
              </a:rPr>
              <a:t>5.5</a:t>
            </a:r>
            <a:r>
              <a:rPr lang="en-US" sz="2200" dirty="0" smtClean="0"/>
              <a:t> Maintenance of Competence and Continuation of Professional Growth</a:t>
            </a:r>
          </a:p>
          <a:p>
            <a:pPr marL="0" indent="0">
              <a:buNone/>
            </a:pPr>
            <a:r>
              <a:rPr lang="en-US" sz="2200" dirty="0" smtClean="0">
                <a:solidFill>
                  <a:srgbClr val="B71A17"/>
                </a:solidFill>
                <a:latin typeface="+mj-lt"/>
              </a:rPr>
              <a:t>5.6</a:t>
            </a:r>
            <a:r>
              <a:rPr lang="en-US" sz="2200" dirty="0" smtClean="0"/>
              <a:t> Continuation of Personal Growth</a:t>
            </a:r>
          </a:p>
          <a:p>
            <a:endParaRPr lang="en-US" dirty="0"/>
          </a:p>
        </p:txBody>
      </p:sp>
      <p:sp>
        <p:nvSpPr>
          <p:cNvPr id="4" name="Title 3"/>
          <p:cNvSpPr txBox="1">
            <a:spLocks/>
          </p:cNvSpPr>
          <p:nvPr/>
        </p:nvSpPr>
        <p:spPr>
          <a:xfrm>
            <a:off x="457200" y="323208"/>
            <a:ext cx="8229600" cy="743592"/>
          </a:xfrm>
          <a:prstGeom prst="rect">
            <a:avLst/>
          </a:prstGeom>
        </p:spPr>
        <p:txBody>
          <a:bodyPr>
            <a:normAutofit/>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t>Provision 5</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066800"/>
            <a:ext cx="8153400" cy="3124200"/>
          </a:xfrm>
        </p:spPr>
        <p:txBody>
          <a:bodyPr>
            <a:normAutofit/>
          </a:bodyPr>
          <a:lstStyle/>
          <a:p>
            <a:pPr marL="0" indent="-11430">
              <a:buNone/>
            </a:pPr>
            <a:r>
              <a:rPr lang="en-US" dirty="0" smtClean="0">
                <a:solidFill>
                  <a:srgbClr val="B71A17"/>
                </a:solidFill>
                <a:latin typeface="+mj-lt"/>
              </a:rPr>
              <a:t>Nurses must take care of themselves before taking care of others.</a:t>
            </a:r>
          </a:p>
          <a:p>
            <a:pPr>
              <a:buFont typeface="Wingdings" panose="05000000000000000000" pitchFamily="2" charset="2"/>
              <a:buChar char="§"/>
            </a:pPr>
            <a:r>
              <a:rPr lang="en-US" dirty="0" smtClean="0"/>
              <a:t>Self-regarding duties include health, safety, integrity, competence and professional growth.</a:t>
            </a:r>
          </a:p>
          <a:p>
            <a:pPr lvl="2"/>
            <a:endParaRPr lang="en-US" sz="2400" dirty="0" smtClean="0"/>
          </a:p>
          <a:p>
            <a:pPr lvl="2"/>
            <a:endParaRPr lang="en-US" sz="2400" dirty="0"/>
          </a:p>
          <a:p>
            <a:endParaRPr lang="en-US" dirty="0"/>
          </a:p>
        </p:txBody>
      </p:sp>
      <p:sp>
        <p:nvSpPr>
          <p:cNvPr id="5" name="Title 3"/>
          <p:cNvSpPr txBox="1">
            <a:spLocks/>
          </p:cNvSpPr>
          <p:nvPr/>
        </p:nvSpPr>
        <p:spPr>
          <a:xfrm>
            <a:off x="457200" y="323208"/>
            <a:ext cx="8229600" cy="743592"/>
          </a:xfrm>
          <a:prstGeom prst="rect">
            <a:avLst/>
          </a:prstGeom>
        </p:spPr>
        <p:txBody>
          <a:bodyPr>
            <a:normAutofit/>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t>5.1 Duties to Self and Others</a:t>
            </a:r>
            <a:endParaRPr lang="en-US" dirty="0"/>
          </a:p>
        </p:txBody>
      </p:sp>
    </p:spTree>
    <p:extLst>
      <p:ext uri="{BB962C8B-B14F-4D97-AF65-F5344CB8AC3E}">
        <p14:creationId xmlns:p14="http://schemas.microsoft.com/office/powerpoint/2010/main" val="372464791"/>
      </p:ext>
    </p:extLst>
  </p:cSld>
  <p:clrMapOvr>
    <a:masterClrMapping/>
  </p:clrMapOvr>
  <mc:AlternateContent xmlns:mc="http://schemas.openxmlformats.org/markup-compatibility/2006" xmlns:p14="http://schemas.microsoft.com/office/powerpoint/2010/main">
    <mc:Choice Requires="p14">
      <p:transition spd="slow" p14:dur="2000">
        <p14:switch dir="r"/>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447800"/>
            <a:ext cx="8229600" cy="4709160"/>
          </a:xfrm>
        </p:spPr>
        <p:txBody>
          <a:bodyPr>
            <a:normAutofit/>
          </a:bodyPr>
          <a:lstStyle/>
          <a:p>
            <a:pPr marL="0" indent="0">
              <a:buNone/>
            </a:pPr>
            <a:r>
              <a:rPr lang="en-US" dirty="0" smtClean="0">
                <a:solidFill>
                  <a:srgbClr val="B71A17"/>
                </a:solidFill>
                <a:latin typeface="+mj-lt"/>
              </a:rPr>
              <a:t>Nurses have a duty to model health promotion to patients and the public.</a:t>
            </a:r>
          </a:p>
          <a:p>
            <a:pPr>
              <a:buFont typeface="Wingdings" panose="05000000000000000000" pitchFamily="2" charset="2"/>
              <a:buChar char="§"/>
            </a:pPr>
            <a:r>
              <a:rPr lang="en-US" dirty="0" smtClean="0"/>
              <a:t>Fatigue and compassion fatigue may be occupational hazards for nurses in intense clinical practice.</a:t>
            </a:r>
          </a:p>
          <a:p>
            <a:pPr>
              <a:buFont typeface="Wingdings" panose="05000000000000000000" pitchFamily="2" charset="2"/>
              <a:buChar char="§"/>
            </a:pPr>
            <a:r>
              <a:rPr lang="en-US" dirty="0" smtClean="0"/>
              <a:t>Balance in personal and professional life is essential for well-being.</a:t>
            </a:r>
          </a:p>
          <a:p>
            <a:pPr>
              <a:buFont typeface="Wingdings" panose="05000000000000000000" pitchFamily="2" charset="2"/>
              <a:buChar char="§"/>
            </a:pPr>
            <a:r>
              <a:rPr lang="en-US" dirty="0" smtClean="0"/>
              <a:t>Good diet, exercise, healthy sleep patterns and healthy relationships are all factors in maintaining this balance.</a:t>
            </a:r>
            <a:endParaRPr lang="en-US" dirty="0"/>
          </a:p>
        </p:txBody>
      </p:sp>
      <p:sp>
        <p:nvSpPr>
          <p:cNvPr id="4" name="Title 3"/>
          <p:cNvSpPr txBox="1">
            <a:spLocks/>
          </p:cNvSpPr>
          <p:nvPr/>
        </p:nvSpPr>
        <p:spPr>
          <a:xfrm>
            <a:off x="457200" y="323208"/>
            <a:ext cx="8229600" cy="743592"/>
          </a:xfrm>
          <a:prstGeom prst="rect">
            <a:avLst/>
          </a:prstGeom>
        </p:spPr>
        <p:txBody>
          <a:bodyPr>
            <a:noAutofit/>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t>5.2 Promotion of Personal Health, Safety and Well-Being</a:t>
            </a:r>
            <a:endParaRPr lang="en-US" dirty="0"/>
          </a:p>
        </p:txBody>
      </p:sp>
    </p:spTree>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066800"/>
            <a:ext cx="8534400" cy="5029200"/>
          </a:xfrm>
        </p:spPr>
        <p:txBody>
          <a:bodyPr>
            <a:noAutofit/>
          </a:bodyPr>
          <a:lstStyle/>
          <a:p>
            <a:pPr marL="0" indent="0">
              <a:buNone/>
            </a:pPr>
            <a:r>
              <a:rPr lang="en-US" dirty="0" smtClean="0">
                <a:solidFill>
                  <a:srgbClr val="B71A17"/>
                </a:solidFill>
                <a:latin typeface="+mj-lt"/>
              </a:rPr>
              <a:t>Nurses are moral agents in any setting, as they embrace the values of the profession and display them in their communication and actions.</a:t>
            </a:r>
          </a:p>
          <a:p>
            <a:pPr>
              <a:buFont typeface="Wingdings" panose="05000000000000000000" pitchFamily="2" charset="2"/>
              <a:buChar char="§"/>
            </a:pPr>
            <a:r>
              <a:rPr lang="en-US" dirty="0" smtClean="0"/>
              <a:t>Nurses should assess risks to integrity ahead of employment decisions.</a:t>
            </a:r>
          </a:p>
          <a:p>
            <a:pPr>
              <a:buFont typeface="Wingdings" panose="05000000000000000000" pitchFamily="2" charset="2"/>
              <a:buChar char="§"/>
            </a:pPr>
            <a:r>
              <a:rPr lang="en-US" dirty="0" smtClean="0"/>
              <a:t>Nurses’ personal values merge with professional values, creating an identity that is reflected in practice and permeates         private life.</a:t>
            </a:r>
          </a:p>
          <a:p>
            <a:pPr lvl="1">
              <a:buFont typeface="Arial" panose="020B0604020202020204" pitchFamily="34" charset="0"/>
              <a:buChar char="•"/>
            </a:pPr>
            <a:r>
              <a:rPr lang="en-US" sz="2000" dirty="0" smtClean="0"/>
              <a:t>Thieves, liars and cheats do not make good nurses!</a:t>
            </a:r>
          </a:p>
          <a:p>
            <a:pPr lvl="1">
              <a:buFont typeface="Arial" panose="020B0604020202020204" pitchFamily="34" charset="0"/>
              <a:buChar char="•"/>
            </a:pPr>
            <a:r>
              <a:rPr lang="en-US" sz="2000" dirty="0" smtClean="0"/>
              <a:t>Felonious record disqualifies a person from becoming a nurse</a:t>
            </a:r>
          </a:p>
          <a:p>
            <a:pPr>
              <a:buFont typeface="Wingdings" panose="05000000000000000000" pitchFamily="2" charset="2"/>
              <a:buChar char="§"/>
            </a:pPr>
            <a:r>
              <a:rPr lang="en-US" dirty="0" smtClean="0"/>
              <a:t>Nurses can foster a community of moral discourse where open dialogue about crucial health issues is facilitated.</a:t>
            </a:r>
          </a:p>
          <a:p>
            <a:pPr lvl="2"/>
            <a:endParaRPr lang="en-US" sz="2400" dirty="0" smtClean="0"/>
          </a:p>
          <a:p>
            <a:pPr lvl="2"/>
            <a:endParaRPr lang="en-US" sz="2400" dirty="0" smtClean="0"/>
          </a:p>
          <a:p>
            <a:pPr marL="914400" lvl="2" indent="0">
              <a:buNone/>
            </a:pPr>
            <a:r>
              <a:rPr lang="en-US" sz="2400" dirty="0" smtClean="0"/>
              <a:t>		                                                           		</a:t>
            </a:r>
            <a:endParaRPr lang="en-US" sz="2400" dirty="0"/>
          </a:p>
        </p:txBody>
      </p:sp>
      <p:sp>
        <p:nvSpPr>
          <p:cNvPr id="4" name="Title 3"/>
          <p:cNvSpPr txBox="1">
            <a:spLocks/>
          </p:cNvSpPr>
          <p:nvPr/>
        </p:nvSpPr>
        <p:spPr>
          <a:xfrm>
            <a:off x="457200" y="323208"/>
            <a:ext cx="8229600" cy="743592"/>
          </a:xfrm>
          <a:prstGeom prst="rect">
            <a:avLst/>
          </a:prstGeom>
        </p:spPr>
        <p:txBody>
          <a:bodyPr>
            <a:noAutofit/>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t>5.3 Preservation of Wholeness of Character</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295400"/>
            <a:ext cx="8229600" cy="4191000"/>
          </a:xfrm>
        </p:spPr>
        <p:txBody>
          <a:bodyPr>
            <a:normAutofit/>
          </a:bodyPr>
          <a:lstStyle/>
          <a:p>
            <a:pPr marL="0" indent="0">
              <a:buNone/>
            </a:pPr>
            <a:r>
              <a:rPr lang="en-US" sz="2400" dirty="0" smtClean="0">
                <a:solidFill>
                  <a:srgbClr val="363542"/>
                </a:solidFill>
                <a:latin typeface="+mj-lt"/>
              </a:rPr>
              <a:t>Because nurses are respected and have authority, their influence on patient decision-making may be unduly influential</a:t>
            </a:r>
            <a:r>
              <a:rPr lang="en-US" sz="2400" dirty="0" smtClean="0">
                <a:solidFill>
                  <a:srgbClr val="363542"/>
                </a:solidFill>
                <a:latin typeface="+mj-lt"/>
              </a:rPr>
              <a:t>; nurses </a:t>
            </a:r>
            <a:r>
              <a:rPr lang="en-US" sz="2400" dirty="0" smtClean="0">
                <a:solidFill>
                  <a:srgbClr val="363542"/>
                </a:solidFill>
                <a:latin typeface="+mj-lt"/>
              </a:rPr>
              <a:t>should avoid coercion or unintentional pressure in helping patients articulate their own values and preferences.</a:t>
            </a:r>
          </a:p>
          <a:p>
            <a:pPr marL="0" indent="0">
              <a:buNone/>
            </a:pPr>
            <a:endParaRPr lang="en-US" dirty="0" smtClean="0">
              <a:solidFill>
                <a:srgbClr val="363542"/>
              </a:solidFill>
              <a:latin typeface="+mj-lt"/>
            </a:endParaRPr>
          </a:p>
          <a:p>
            <a:pPr marL="0" indent="0">
              <a:buNone/>
            </a:pPr>
            <a:endParaRPr lang="en-US" dirty="0">
              <a:solidFill>
                <a:srgbClr val="363542"/>
              </a:solidFill>
              <a:latin typeface="+mj-lt"/>
            </a:endParaRPr>
          </a:p>
        </p:txBody>
      </p:sp>
      <p:sp>
        <p:nvSpPr>
          <p:cNvPr id="4" name="Title 3"/>
          <p:cNvSpPr txBox="1">
            <a:spLocks/>
          </p:cNvSpPr>
          <p:nvPr/>
        </p:nvSpPr>
        <p:spPr>
          <a:xfrm>
            <a:off x="457200" y="323208"/>
            <a:ext cx="8229600" cy="743592"/>
          </a:xfrm>
          <a:prstGeom prst="rect">
            <a:avLst/>
          </a:prstGeom>
        </p:spPr>
        <p:txBody>
          <a:bodyPr>
            <a:noAutofit/>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t>Undue Influence of Patients</a:t>
            </a:r>
            <a:endParaRPr lang="en-US" dirty="0"/>
          </a:p>
        </p:txBody>
      </p:sp>
    </p:spTree>
  </p:cSld>
  <p:clrMapOvr>
    <a:masterClrMapping/>
  </p:clrMapOvr>
  <p:transition xmlns:p14="http://schemas.microsoft.com/office/powerpoint/2010/main" spd="slow">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1219200"/>
            <a:ext cx="4267200" cy="4572000"/>
          </a:xfrm>
        </p:spPr>
        <p:txBody>
          <a:bodyPr>
            <a:noAutofit/>
          </a:bodyPr>
          <a:lstStyle/>
          <a:p>
            <a:pPr marL="0" indent="0">
              <a:buNone/>
            </a:pPr>
            <a:r>
              <a:rPr lang="en-US" dirty="0" smtClean="0">
                <a:solidFill>
                  <a:srgbClr val="363542"/>
                </a:solidFill>
                <a:latin typeface="+mj-lt"/>
              </a:rPr>
              <a:t>An elderly patient faces a tough decision about whether to undergo chemotherapy to prolong her life. The patient asks you what you would do in her shoes. </a:t>
            </a:r>
          </a:p>
          <a:p>
            <a:r>
              <a:rPr lang="en-US" dirty="0" smtClean="0"/>
              <a:t>How do you respond? </a:t>
            </a:r>
          </a:p>
          <a:p>
            <a:r>
              <a:rPr lang="en-US" dirty="0" smtClean="0"/>
              <a:t>How does the Code guide you?</a:t>
            </a:r>
          </a:p>
          <a:p>
            <a:endParaRPr lang="en-US" dirty="0"/>
          </a:p>
        </p:txBody>
      </p:sp>
      <p:pic>
        <p:nvPicPr>
          <p:cNvPr id="4098" name="Picture 2" descr="H:\Continuing Education Style and Materials\Images Audio Video\All Images\Pixabay_CCL_elderlywoman_F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9200" y="1814512"/>
            <a:ext cx="3780949" cy="2833688"/>
          </a:xfrm>
          <a:prstGeom prst="rect">
            <a:avLst/>
          </a:prstGeom>
          <a:noFill/>
          <a:extLst>
            <a:ext uri="{909E8E84-426E-40dd-AFC4-6F175D3DCCD1}">
              <a14:hiddenFill xmlns:a14="http://schemas.microsoft.com/office/drawing/2010/main">
                <a:solidFill>
                  <a:srgbClr val="FFFFFF"/>
                </a:solidFill>
              </a14:hiddenFill>
            </a:ext>
          </a:extLst>
        </p:spPr>
      </p:pic>
      <p:sp>
        <p:nvSpPr>
          <p:cNvPr id="5" name="Title 3"/>
          <p:cNvSpPr txBox="1">
            <a:spLocks/>
          </p:cNvSpPr>
          <p:nvPr/>
        </p:nvSpPr>
        <p:spPr>
          <a:xfrm>
            <a:off x="1295400" y="399408"/>
            <a:ext cx="7315200" cy="743592"/>
          </a:xfrm>
          <a:prstGeom prst="rect">
            <a:avLst/>
          </a:prstGeom>
        </p:spPr>
        <p:txBody>
          <a:bodyPr>
            <a:noAutofit/>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t>How do you respond?</a:t>
            </a:r>
            <a:endParaRPr lang="en-US" dirty="0"/>
          </a:p>
        </p:txBody>
      </p:sp>
      <p:pic>
        <p:nvPicPr>
          <p:cNvPr id="7" name="Picture 6" descr="QuestionMark_icon.pn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7470" y="457200"/>
            <a:ext cx="525530" cy="525530"/>
          </a:xfrm>
          <a:prstGeom prst="rect">
            <a:avLst/>
          </a:prstGeom>
        </p:spPr>
      </p:pic>
    </p:spTree>
    <p:extLst>
      <p:ext uri="{BB962C8B-B14F-4D97-AF65-F5344CB8AC3E}">
        <p14:creationId xmlns:p14="http://schemas.microsoft.com/office/powerpoint/2010/main" val="695716646"/>
      </p:ext>
    </p:extLst>
  </p:cSld>
  <p:clrMapOvr>
    <a:masterClrMapping/>
  </p:clrMapOvr>
  <p:transition xmlns:p14="http://schemas.microsoft.com/office/powerpoint/2010/main" spd="slow">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1066801"/>
            <a:ext cx="8305800" cy="4419600"/>
          </a:xfrm>
        </p:spPr>
        <p:txBody>
          <a:bodyPr>
            <a:normAutofit fontScale="25000" lnSpcReduction="20000"/>
          </a:bodyPr>
          <a:lstStyle/>
          <a:p>
            <a:pPr lvl="1">
              <a:buFont typeface="Wingdings" charset="2"/>
              <a:buChar char="§"/>
            </a:pPr>
            <a:endParaRPr lang="en-US" dirty="0" smtClean="0"/>
          </a:p>
          <a:p>
            <a:r>
              <a:rPr lang="en-US" sz="9600" dirty="0" smtClean="0"/>
              <a:t>When integrity is eroded, nurses may experience </a:t>
            </a:r>
            <a:r>
              <a:rPr lang="en-US" sz="9600" dirty="0" smtClean="0">
                <a:solidFill>
                  <a:srgbClr val="B71A17"/>
                </a:solidFill>
                <a:latin typeface="+mj-lt"/>
              </a:rPr>
              <a:t>moral distress.</a:t>
            </a:r>
          </a:p>
          <a:p>
            <a:r>
              <a:rPr lang="en-US" sz="9600" dirty="0" smtClean="0"/>
              <a:t>Threats to integrity may be encountered in practice.</a:t>
            </a:r>
          </a:p>
          <a:p>
            <a:pPr lvl="1">
              <a:buFont typeface="Wingdings" charset="2"/>
              <a:buChar char="§"/>
            </a:pPr>
            <a:r>
              <a:rPr lang="en-US" sz="8000" dirty="0" smtClean="0"/>
              <a:t>Nurses may be asked to take action in conflict with personal or professional values or the Code.</a:t>
            </a:r>
          </a:p>
          <a:p>
            <a:pPr lvl="1">
              <a:buFont typeface="Wingdings" charset="2"/>
              <a:buChar char="§"/>
            </a:pPr>
            <a:r>
              <a:rPr lang="en-US" sz="8000" dirty="0" smtClean="0"/>
              <a:t>Nurses have a right and duty to express their opposition and only compromise if such a decision preserves their moral integrity.</a:t>
            </a:r>
          </a:p>
          <a:p>
            <a:r>
              <a:rPr lang="en-US" sz="9600" dirty="0" smtClean="0">
                <a:solidFill>
                  <a:srgbClr val="B71A17"/>
                </a:solidFill>
                <a:latin typeface="+mj-lt"/>
              </a:rPr>
              <a:t>Integrity-preserving compromise </a:t>
            </a:r>
            <a:r>
              <a:rPr lang="en-US" sz="9600" dirty="0" smtClean="0"/>
              <a:t>is more likely in a safe environment of mutual respect where open moral dialogue is encouraged.</a:t>
            </a:r>
          </a:p>
          <a:p>
            <a:endParaRPr lang="en-US" dirty="0"/>
          </a:p>
          <a:p>
            <a:pPr lvl="3">
              <a:buFont typeface="Wingdings" charset="2"/>
              <a:buChar char="§"/>
            </a:pPr>
            <a:endParaRPr lang="en-US" sz="2200" dirty="0" smtClean="0"/>
          </a:p>
          <a:p>
            <a:pPr lvl="3">
              <a:buFont typeface="Wingdings" charset="2"/>
              <a:buChar char="§"/>
            </a:pPr>
            <a:endParaRPr lang="en-US" sz="2200" dirty="0"/>
          </a:p>
          <a:p>
            <a:pPr marL="1662113" lvl="3" indent="-285750">
              <a:buFont typeface="Wingdings" charset="2"/>
              <a:buChar char="§"/>
            </a:pPr>
            <a:r>
              <a:rPr lang="en-US" dirty="0" smtClean="0"/>
              <a:t>						</a:t>
            </a:r>
            <a:endParaRPr lang="en-US" dirty="0"/>
          </a:p>
        </p:txBody>
      </p:sp>
      <p:sp>
        <p:nvSpPr>
          <p:cNvPr id="4" name="Title 3"/>
          <p:cNvSpPr txBox="1">
            <a:spLocks/>
          </p:cNvSpPr>
          <p:nvPr/>
        </p:nvSpPr>
        <p:spPr>
          <a:xfrm>
            <a:off x="457200" y="323208"/>
            <a:ext cx="8229600" cy="743592"/>
          </a:xfrm>
          <a:prstGeom prst="rect">
            <a:avLst/>
          </a:prstGeom>
        </p:spPr>
        <p:txBody>
          <a:bodyPr>
            <a:noAutofit/>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t>5.4 Preservation of Integrity</a:t>
            </a:r>
            <a:endParaRPr lang="en-US" dirty="0"/>
          </a:p>
        </p:txBody>
      </p:sp>
    </p:spTree>
    <p:extLst>
      <p:ext uri="{BB962C8B-B14F-4D97-AF65-F5344CB8AC3E}">
        <p14:creationId xmlns:p14="http://schemas.microsoft.com/office/powerpoint/2010/main" val="3371053026"/>
      </p:ext>
    </p:extLst>
  </p:cSld>
  <p:clrMapOvr>
    <a:masterClrMapping/>
  </p:clrMapOvr>
  <mc:AlternateContent xmlns:mc="http://schemas.openxmlformats.org/markup-compatibility/2006" xmlns:p14="http://schemas.microsoft.com/office/powerpoint/2010/main">
    <mc:Choice Requires="p14">
      <p:transition spd="slow" p14:dur="2000">
        <p14:switch dir="r"/>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1219200"/>
            <a:ext cx="8229600" cy="4937760"/>
          </a:xfrm>
        </p:spPr>
        <p:txBody>
          <a:bodyPr>
            <a:normAutofit/>
          </a:bodyPr>
          <a:lstStyle/>
          <a:p>
            <a:pPr marL="0" indent="-11430">
              <a:buNone/>
            </a:pPr>
            <a:r>
              <a:rPr lang="en-US" dirty="0" smtClean="0">
                <a:solidFill>
                  <a:srgbClr val="B71A17"/>
                </a:solidFill>
                <a:latin typeface="+mj-lt"/>
              </a:rPr>
              <a:t>Conscientious objection enables an individual to refuse participation in an activity that violates personal values or beliefs.</a:t>
            </a:r>
            <a:endParaRPr lang="en-US" b="1" dirty="0" smtClean="0">
              <a:solidFill>
                <a:srgbClr val="B71A17"/>
              </a:solidFill>
              <a:latin typeface="+mj-lt"/>
            </a:endParaRPr>
          </a:p>
          <a:p>
            <a:pPr>
              <a:buFont typeface="Wingdings" panose="05000000000000000000" pitchFamily="2" charset="2"/>
              <a:buChar char="§"/>
            </a:pPr>
            <a:r>
              <a:rPr lang="en-US" dirty="0" smtClean="0"/>
              <a:t>Select an employer whose values correspond with your own, whose routine practices do not violate your beliefs.</a:t>
            </a:r>
          </a:p>
          <a:p>
            <a:pPr>
              <a:buFont typeface="Wingdings" panose="05000000000000000000" pitchFamily="2" charset="2"/>
              <a:buChar char="§"/>
            </a:pPr>
            <a:r>
              <a:rPr lang="en-US" dirty="0" smtClean="0"/>
              <a:t>Timely appropriate communication to supervisors is necessary to make alternate arrangements in order to avoid “neglect of care” or “patient abandonment.”</a:t>
            </a:r>
          </a:p>
          <a:p>
            <a:pPr lvl="2"/>
            <a:endParaRPr lang="en-US" sz="2400" dirty="0" smtClean="0"/>
          </a:p>
          <a:p>
            <a:endParaRPr lang="en-US" dirty="0"/>
          </a:p>
        </p:txBody>
      </p:sp>
      <p:sp>
        <p:nvSpPr>
          <p:cNvPr id="4" name="Title 3"/>
          <p:cNvSpPr txBox="1">
            <a:spLocks/>
          </p:cNvSpPr>
          <p:nvPr/>
        </p:nvSpPr>
        <p:spPr>
          <a:xfrm>
            <a:off x="457200" y="323208"/>
            <a:ext cx="8229600" cy="743592"/>
          </a:xfrm>
          <a:prstGeom prst="rect">
            <a:avLst/>
          </a:prstGeom>
        </p:spPr>
        <p:txBody>
          <a:bodyPr>
            <a:noAutofit/>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t>Conscientious Objection</a:t>
            </a:r>
            <a:endParaRPr lang="en-US" dirty="0"/>
          </a:p>
        </p:txBody>
      </p:sp>
    </p:spTree>
  </p:cSld>
  <p:clrMapOvr>
    <a:masterClrMapping/>
  </p:clrMapOvr>
  <p:transition xmlns:p14="http://schemas.microsoft.com/office/powerpoint/2010/main" spd="slow">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sz="quarter" idx="13"/>
          </p:nvPr>
        </p:nvSpPr>
        <p:spPr>
          <a:xfrm>
            <a:off x="690562" y="2209800"/>
            <a:ext cx="7843838" cy="3691997"/>
          </a:xfrm>
          <a:noFill/>
          <a:ln>
            <a:noFill/>
          </a:ln>
        </p:spPr>
        <p:txBody>
          <a:bodyPr>
            <a:normAutofit/>
          </a:bodyPr>
          <a:lstStyle/>
          <a:p>
            <a:pPr algn="ctr">
              <a:buNone/>
            </a:pPr>
            <a:r>
              <a:rPr lang="en-US" sz="2600" b="1" i="1" dirty="0" smtClean="0"/>
              <a:t>     </a:t>
            </a:r>
            <a:endParaRPr lang="en-US" i="1" dirty="0" smtClean="0"/>
          </a:p>
          <a:p>
            <a:pPr algn="ctr">
              <a:buNone/>
            </a:pPr>
            <a:r>
              <a:rPr lang="en-US" sz="3200" b="1" dirty="0" smtClean="0">
                <a:latin typeface="+mj-lt"/>
              </a:rPr>
              <a:t>Conscientious </a:t>
            </a:r>
            <a:r>
              <a:rPr lang="en-US" sz="3200" b="1" dirty="0">
                <a:latin typeface="+mj-lt"/>
              </a:rPr>
              <a:t>Objection</a:t>
            </a:r>
          </a:p>
          <a:p>
            <a:pPr algn="ctr">
              <a:buNone/>
            </a:pPr>
            <a:r>
              <a:rPr lang="en-US" sz="2800" b="1" dirty="0" smtClean="0">
                <a:latin typeface="+mn-lt"/>
              </a:rPr>
              <a:t>When is it imperative to refuse to participate in a practice that conflicts with your values?</a:t>
            </a:r>
            <a:endParaRPr lang="en-US" sz="2800" b="1" dirty="0" smtClean="0">
              <a:effectLst>
                <a:outerShdw blurRad="38100" dist="38100" dir="2700000" algn="tl">
                  <a:srgbClr val="000000">
                    <a:alpha val="43137"/>
                  </a:srgbClr>
                </a:outerShdw>
              </a:effectLst>
              <a:latin typeface="+mn-lt"/>
            </a:endParaRPr>
          </a:p>
          <a:p>
            <a:pPr algn="ctr"/>
            <a:endParaRPr lang="en-US" dirty="0"/>
          </a:p>
        </p:txBody>
      </p:sp>
      <p:sp>
        <p:nvSpPr>
          <p:cNvPr id="4" name="TextBox 3"/>
          <p:cNvSpPr txBox="1"/>
          <p:nvPr/>
        </p:nvSpPr>
        <p:spPr>
          <a:xfrm>
            <a:off x="533400" y="457200"/>
            <a:ext cx="7924800" cy="523220"/>
          </a:xfrm>
          <a:prstGeom prst="rect">
            <a:avLst/>
          </a:prstGeom>
          <a:noFill/>
        </p:spPr>
        <p:txBody>
          <a:bodyPr wrap="square" rtlCol="0">
            <a:spAutoFit/>
          </a:bodyPr>
          <a:lstStyle/>
          <a:p>
            <a:endParaRPr lang="en-US" sz="2800" b="1" dirty="0">
              <a:solidFill>
                <a:schemeClr val="tx2"/>
              </a:solidFill>
              <a:latin typeface="+mj-lt"/>
            </a:endParaRPr>
          </a:p>
        </p:txBody>
      </p:sp>
      <p:pic>
        <p:nvPicPr>
          <p:cNvPr id="5" name="Picture 4" descr="QuestionMark_icon.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52600" y="2674870"/>
            <a:ext cx="525530" cy="52553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7388" y="1837115"/>
            <a:ext cx="5213379" cy="3363533"/>
          </a:xfrm>
        </p:spPr>
        <p:txBody>
          <a:bodyPr anchor="ctr">
            <a:normAutofit/>
          </a:bodyPr>
          <a:lstStyle/>
          <a:p>
            <a:r>
              <a:rPr lang="en-US" dirty="0"/>
              <a:t>Provisions 4-6, Boundaries of Duty and Loyalty</a:t>
            </a:r>
            <a:endParaRPr lang="en-US" dirty="0">
              <a:solidFill>
                <a:srgbClr val="FFFFFF"/>
              </a:solidFill>
            </a:endParaRPr>
          </a:p>
        </p:txBody>
      </p:sp>
      <p:sp>
        <p:nvSpPr>
          <p:cNvPr id="3" name="TextBox 2"/>
          <p:cNvSpPr txBox="1"/>
          <p:nvPr/>
        </p:nvSpPr>
        <p:spPr>
          <a:xfrm>
            <a:off x="-685800" y="6477000"/>
            <a:ext cx="4038600" cy="276999"/>
          </a:xfrm>
          <a:prstGeom prst="rect">
            <a:avLst/>
          </a:prstGeom>
          <a:noFill/>
        </p:spPr>
        <p:txBody>
          <a:bodyPr wrap="square" rtlCol="0">
            <a:spAutoFit/>
          </a:bodyPr>
          <a:lstStyle/>
          <a:p>
            <a:pPr algn="ctr"/>
            <a:r>
              <a:rPr lang="en-US" sz="1200" dirty="0" smtClean="0"/>
              <a:t>© 2015 American Nurses Association</a:t>
            </a:r>
            <a:endParaRPr lang="en-US" sz="1200" dirty="0"/>
          </a:p>
        </p:txBody>
      </p:sp>
      <p:sp>
        <p:nvSpPr>
          <p:cNvPr id="4" name="TextBox 3"/>
          <p:cNvSpPr txBox="1"/>
          <p:nvPr/>
        </p:nvSpPr>
        <p:spPr>
          <a:xfrm>
            <a:off x="5791200" y="4800600"/>
            <a:ext cx="4572000" cy="461665"/>
          </a:xfrm>
          <a:prstGeom prst="rect">
            <a:avLst/>
          </a:prstGeom>
          <a:noFill/>
        </p:spPr>
        <p:txBody>
          <a:bodyPr wrap="square" rtlCol="0">
            <a:spAutoFit/>
          </a:bodyPr>
          <a:lstStyle/>
          <a:p>
            <a:pPr algn="ctr"/>
            <a:r>
              <a:rPr lang="en-US" sz="2400" dirty="0" smtClean="0">
                <a:solidFill>
                  <a:srgbClr val="FFFFFF"/>
                </a:solidFill>
              </a:rPr>
              <a:t>Slide Deck 2</a:t>
            </a:r>
            <a:endParaRPr lang="en-US" sz="2400" dirty="0">
              <a:solidFill>
                <a:srgbClr val="FFFFFF"/>
              </a:solidFill>
            </a:endParaRPr>
          </a:p>
        </p:txBody>
      </p:sp>
    </p:spTree>
    <p:extLst>
      <p:ext uri="{BB962C8B-B14F-4D97-AF65-F5344CB8AC3E}">
        <p14:creationId xmlns:p14="http://schemas.microsoft.com/office/powerpoint/2010/main" val="253467924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1291D0"/>
        </a:solidFill>
        <a:effectLst/>
      </p:bgPr>
    </p:bg>
    <p:spTree>
      <p:nvGrpSpPr>
        <p:cNvPr id="1" name=""/>
        <p:cNvGrpSpPr/>
        <p:nvPr/>
      </p:nvGrpSpPr>
      <p:grpSpPr>
        <a:xfrm>
          <a:off x="0" y="0"/>
          <a:ext cx="0" cy="0"/>
          <a:chOff x="0" y="0"/>
          <a:chExt cx="0" cy="0"/>
        </a:xfrm>
      </p:grpSpPr>
      <p:sp>
        <p:nvSpPr>
          <p:cNvPr id="3" name="Content Placeholder 2"/>
          <p:cNvSpPr>
            <a:spLocks noGrp="1"/>
          </p:cNvSpPr>
          <p:nvPr>
            <p:ph type="body" sz="quarter" idx="13"/>
          </p:nvPr>
        </p:nvSpPr>
        <p:spPr/>
        <p:txBody>
          <a:bodyPr/>
          <a:lstStyle/>
          <a:p>
            <a:pPr>
              <a:buNone/>
            </a:pPr>
            <a:endParaRPr lang="en-US" dirty="0" smtClean="0">
              <a:solidFill>
                <a:schemeClr val="bg1"/>
              </a:solidFill>
            </a:endParaRPr>
          </a:p>
          <a:p>
            <a:pPr>
              <a:buNone/>
            </a:pPr>
            <a:r>
              <a:rPr lang="en-US" b="1" dirty="0">
                <a:solidFill>
                  <a:schemeClr val="bg1"/>
                </a:solidFill>
              </a:rPr>
              <a:t>Thousand Shades of Grey</a:t>
            </a:r>
            <a:endParaRPr lang="en-US" dirty="0">
              <a:solidFill>
                <a:schemeClr val="bg1"/>
              </a:solidFill>
            </a:endParaRPr>
          </a:p>
          <a:p>
            <a:pPr algn="ctr">
              <a:buNone/>
            </a:pPr>
            <a:r>
              <a:rPr lang="en-US" sz="2800" dirty="0" smtClean="0">
                <a:solidFill>
                  <a:schemeClr val="bg1"/>
                </a:solidFill>
                <a:latin typeface="+mn-lt"/>
              </a:rPr>
              <a:t>“…ethics isn’t about choosing between right and wrong; it’s about choosing between grey and grey. It’s about choosing between two equally desirable, but mutually exclusive courses of action. Freedom or security? Courage or comfort? Self-examination or blissful happiness?” </a:t>
            </a:r>
            <a:r>
              <a:rPr lang="en-US" dirty="0" smtClean="0">
                <a:solidFill>
                  <a:schemeClr val="bg1"/>
                </a:solidFill>
              </a:rPr>
              <a:t> </a:t>
            </a:r>
            <a:endParaRPr lang="en-US" dirty="0"/>
          </a:p>
          <a:p>
            <a:pPr algn="r">
              <a:buNone/>
            </a:pPr>
            <a:r>
              <a:rPr lang="en-US" sz="2000" dirty="0" smtClean="0">
                <a:solidFill>
                  <a:schemeClr val="bg1"/>
                </a:solidFill>
                <a:latin typeface="+mn-lt"/>
              </a:rPr>
              <a:t> -Will Ferguson, </a:t>
            </a:r>
            <a:r>
              <a:rPr lang="en-US" sz="2000" i="1" dirty="0" smtClean="0">
                <a:solidFill>
                  <a:schemeClr val="bg1"/>
                </a:solidFill>
                <a:latin typeface="+mn-lt"/>
              </a:rPr>
              <a:t>Happiness</a:t>
            </a:r>
            <a:endParaRPr lang="en-US" sz="2000" dirty="0">
              <a:solidFill>
                <a:schemeClr val="bg1"/>
              </a:solidFill>
              <a:latin typeface="+mn-lt"/>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1143000"/>
            <a:ext cx="8077200" cy="2971800"/>
          </a:xfrm>
        </p:spPr>
        <p:txBody>
          <a:bodyPr>
            <a:normAutofit/>
          </a:bodyPr>
          <a:lstStyle/>
          <a:p>
            <a:r>
              <a:rPr lang="en-US" sz="2400" dirty="0" smtClean="0"/>
              <a:t>Moral distress</a:t>
            </a:r>
          </a:p>
          <a:p>
            <a:r>
              <a:rPr lang="en-US" sz="2400" dirty="0" smtClean="0"/>
              <a:t>Cumulative moral </a:t>
            </a:r>
            <a:r>
              <a:rPr lang="en-US" sz="2400" dirty="0"/>
              <a:t>r</a:t>
            </a:r>
            <a:r>
              <a:rPr lang="en-US" sz="2400" dirty="0" smtClean="0"/>
              <a:t>esidue</a:t>
            </a:r>
          </a:p>
          <a:p>
            <a:r>
              <a:rPr lang="en-US" sz="2400" dirty="0" smtClean="0"/>
              <a:t>Crescendo effect</a:t>
            </a:r>
          </a:p>
          <a:p>
            <a:r>
              <a:rPr lang="en-US" sz="2400" dirty="0" smtClean="0"/>
              <a:t>Burnout/</a:t>
            </a:r>
            <a:r>
              <a:rPr lang="en-US" sz="2400" dirty="0" err="1" smtClean="0"/>
              <a:t>rustout</a:t>
            </a:r>
            <a:endParaRPr lang="en-US" sz="2400" dirty="0" smtClean="0"/>
          </a:p>
          <a:p>
            <a:r>
              <a:rPr lang="en-US" sz="2400" dirty="0" smtClean="0"/>
              <a:t>Moral courage</a:t>
            </a:r>
            <a:endParaRPr lang="en-US" sz="2400" dirty="0"/>
          </a:p>
        </p:txBody>
      </p:sp>
      <p:sp>
        <p:nvSpPr>
          <p:cNvPr id="4" name="Title 3"/>
          <p:cNvSpPr txBox="1">
            <a:spLocks/>
          </p:cNvSpPr>
          <p:nvPr/>
        </p:nvSpPr>
        <p:spPr>
          <a:xfrm>
            <a:off x="533400" y="323208"/>
            <a:ext cx="8229600" cy="743592"/>
          </a:xfrm>
          <a:prstGeom prst="rect">
            <a:avLst/>
          </a:prstGeom>
        </p:spPr>
        <p:txBody>
          <a:bodyPr>
            <a:noAutofit/>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t>Ethical Unloading</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1676400"/>
            <a:ext cx="5181600" cy="3810000"/>
          </a:xfrm>
        </p:spPr>
        <p:txBody>
          <a:bodyPr>
            <a:normAutofit fontScale="85000" lnSpcReduction="10000"/>
          </a:bodyPr>
          <a:lstStyle/>
          <a:p>
            <a:pPr marL="0" indent="0">
              <a:spcAft>
                <a:spcPts val="600"/>
              </a:spcAft>
              <a:buNone/>
            </a:pPr>
            <a:r>
              <a:rPr lang="en-US" sz="2800" b="1" dirty="0" smtClean="0">
                <a:solidFill>
                  <a:srgbClr val="363542"/>
                </a:solidFill>
                <a:latin typeface="+mj-lt"/>
              </a:rPr>
              <a:t>5.6 </a:t>
            </a:r>
            <a:r>
              <a:rPr lang="en-US" sz="2800" b="1" dirty="0">
                <a:solidFill>
                  <a:srgbClr val="363542"/>
                </a:solidFill>
                <a:latin typeface="+mj-lt"/>
              </a:rPr>
              <a:t>Continuation of Personal Growth</a:t>
            </a:r>
            <a:endParaRPr lang="en-US" sz="2800" dirty="0" smtClean="0">
              <a:solidFill>
                <a:srgbClr val="363542"/>
              </a:solidFill>
              <a:latin typeface="+mj-lt"/>
            </a:endParaRPr>
          </a:p>
          <a:p>
            <a:pPr>
              <a:spcAft>
                <a:spcPts val="600"/>
              </a:spcAft>
            </a:pPr>
            <a:r>
              <a:rPr lang="en-US" sz="2800" dirty="0" smtClean="0"/>
              <a:t>Evaluate performance periodically using standards and peer review</a:t>
            </a:r>
          </a:p>
          <a:p>
            <a:pPr>
              <a:spcAft>
                <a:spcPts val="600"/>
              </a:spcAft>
            </a:pPr>
            <a:r>
              <a:rPr lang="en-US" sz="2800" dirty="0" smtClean="0"/>
              <a:t>Commit to lifelong learning and advanced study</a:t>
            </a:r>
          </a:p>
          <a:p>
            <a:r>
              <a:rPr lang="en-US" sz="2800" dirty="0" smtClean="0"/>
              <a:t>Broaden understanding of the world, human beings and themselves as moral agents in the world</a:t>
            </a:r>
            <a:endParaRPr lang="en-US" sz="2800" dirty="0"/>
          </a:p>
        </p:txBody>
      </p:sp>
      <p:pic>
        <p:nvPicPr>
          <p:cNvPr id="3074" name="Picture 2" descr="H:\Continuing Education Style and Materials\Images Audio Video\All Images\Pixabay_CCL_PD_FP.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20693" y="3581400"/>
            <a:ext cx="2537507" cy="19812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txBox="1">
            <a:spLocks/>
          </p:cNvSpPr>
          <p:nvPr/>
        </p:nvSpPr>
        <p:spPr>
          <a:xfrm>
            <a:off x="533400" y="323208"/>
            <a:ext cx="8229600" cy="743592"/>
          </a:xfrm>
          <a:prstGeom prst="rect">
            <a:avLst/>
          </a:prstGeom>
        </p:spPr>
        <p:txBody>
          <a:bodyPr>
            <a:noAutofit/>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t>5.5 Maintenance of Competence and Continuation of Professional Growth</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33400" y="1143000"/>
            <a:ext cx="8077200" cy="4572000"/>
          </a:xfrm>
        </p:spPr>
        <p:txBody>
          <a:bodyPr anchor="t">
            <a:noAutofit/>
          </a:bodyPr>
          <a:lstStyle/>
          <a:p>
            <a:pPr marL="0" indent="0"/>
            <a:r>
              <a:rPr lang="en-US" sz="2400" dirty="0" smtClean="0">
                <a:solidFill>
                  <a:srgbClr val="363542"/>
                </a:solidFill>
              </a:rPr>
              <a:t>The nurse, through individual and collective effort, establishes, maintains, and improves the ethical environment of the work settings and conditions of employment that are conducive to safe, quality health care.</a:t>
            </a:r>
            <a:br>
              <a:rPr lang="en-US" sz="2400" dirty="0" smtClean="0">
                <a:solidFill>
                  <a:srgbClr val="363542"/>
                </a:solidFill>
              </a:rPr>
            </a:br>
            <a:r>
              <a:rPr lang="en-US" sz="2400" dirty="0">
                <a:latin typeface="+mn-lt"/>
              </a:rPr>
              <a:t/>
            </a:r>
            <a:br>
              <a:rPr lang="en-US" sz="2400" dirty="0">
                <a:latin typeface="+mn-lt"/>
              </a:rPr>
            </a:br>
            <a:r>
              <a:rPr lang="en-US" sz="2400" dirty="0">
                <a:solidFill>
                  <a:srgbClr val="B71A17"/>
                </a:solidFill>
              </a:rPr>
              <a:t>Interpretive Statements</a:t>
            </a:r>
            <a:br>
              <a:rPr lang="en-US" sz="2400" dirty="0">
                <a:solidFill>
                  <a:srgbClr val="B71A17"/>
                </a:solidFill>
              </a:rPr>
            </a:br>
            <a:r>
              <a:rPr lang="en-US" sz="2400" dirty="0">
                <a:solidFill>
                  <a:srgbClr val="B71A17"/>
                </a:solidFill>
              </a:rPr>
              <a:t>6.1</a:t>
            </a:r>
            <a:r>
              <a:rPr lang="en-US" sz="2400" dirty="0">
                <a:solidFill>
                  <a:schemeClr val="tx1"/>
                </a:solidFill>
                <a:latin typeface="+mn-lt"/>
              </a:rPr>
              <a:t> The Environment and Moral Virtue</a:t>
            </a:r>
            <a:br>
              <a:rPr lang="en-US" sz="2400" dirty="0">
                <a:solidFill>
                  <a:schemeClr val="tx1"/>
                </a:solidFill>
                <a:latin typeface="+mn-lt"/>
              </a:rPr>
            </a:br>
            <a:r>
              <a:rPr lang="en-US" sz="2400" dirty="0">
                <a:solidFill>
                  <a:srgbClr val="B71A17"/>
                </a:solidFill>
              </a:rPr>
              <a:t>6.2</a:t>
            </a:r>
            <a:r>
              <a:rPr lang="en-US" sz="2400" dirty="0">
                <a:solidFill>
                  <a:schemeClr val="tx1"/>
                </a:solidFill>
                <a:latin typeface="+mn-lt"/>
              </a:rPr>
              <a:t> The Environment and Ethical Obligation</a:t>
            </a:r>
            <a:br>
              <a:rPr lang="en-US" sz="2400" dirty="0">
                <a:solidFill>
                  <a:schemeClr val="tx1"/>
                </a:solidFill>
                <a:latin typeface="+mn-lt"/>
              </a:rPr>
            </a:br>
            <a:r>
              <a:rPr lang="en-US" sz="2400" dirty="0">
                <a:solidFill>
                  <a:srgbClr val="B71A17"/>
                </a:solidFill>
              </a:rPr>
              <a:t>6.3</a:t>
            </a:r>
            <a:r>
              <a:rPr lang="en-US" sz="2400" dirty="0">
                <a:solidFill>
                  <a:srgbClr val="B71A17"/>
                </a:solidFill>
                <a:latin typeface="+mn-lt"/>
              </a:rPr>
              <a:t> </a:t>
            </a:r>
            <a:r>
              <a:rPr lang="en-US" sz="2400" dirty="0">
                <a:solidFill>
                  <a:schemeClr val="tx1"/>
                </a:solidFill>
                <a:latin typeface="+mn-lt"/>
              </a:rPr>
              <a:t>Responsibility for the </a:t>
            </a:r>
            <a:r>
              <a:rPr lang="en-US" sz="2400" dirty="0" smtClean="0">
                <a:solidFill>
                  <a:schemeClr val="tx1"/>
                </a:solidFill>
                <a:latin typeface="+mn-lt"/>
              </a:rPr>
              <a:t>Health care </a:t>
            </a:r>
            <a:r>
              <a:rPr lang="en-US" sz="2400" dirty="0">
                <a:solidFill>
                  <a:schemeClr val="tx1"/>
                </a:solidFill>
                <a:latin typeface="+mn-lt"/>
              </a:rPr>
              <a:t>Environment</a:t>
            </a:r>
            <a:br>
              <a:rPr lang="en-US" sz="2400" dirty="0">
                <a:solidFill>
                  <a:schemeClr val="tx1"/>
                </a:solidFill>
                <a:latin typeface="+mn-lt"/>
              </a:rPr>
            </a:br>
            <a:endParaRPr lang="en-US" sz="2400" dirty="0">
              <a:solidFill>
                <a:schemeClr val="tx1"/>
              </a:solidFill>
              <a:latin typeface="+mn-lt"/>
            </a:endParaRPr>
          </a:p>
        </p:txBody>
      </p:sp>
      <p:sp>
        <p:nvSpPr>
          <p:cNvPr id="4" name="Title 3"/>
          <p:cNvSpPr txBox="1">
            <a:spLocks/>
          </p:cNvSpPr>
          <p:nvPr/>
        </p:nvSpPr>
        <p:spPr>
          <a:xfrm>
            <a:off x="533400" y="323208"/>
            <a:ext cx="8229600" cy="743592"/>
          </a:xfrm>
          <a:prstGeom prst="rect">
            <a:avLst/>
          </a:prstGeom>
        </p:spPr>
        <p:txBody>
          <a:bodyPr>
            <a:normAutofit/>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t>Provision 6</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p:cNvSpPr txBox="1">
            <a:spLocks/>
          </p:cNvSpPr>
          <p:nvPr/>
        </p:nvSpPr>
        <p:spPr>
          <a:xfrm>
            <a:off x="533400" y="304800"/>
            <a:ext cx="7848600" cy="5239392"/>
          </a:xfrm>
          <a:prstGeom prst="rect">
            <a:avLst/>
          </a:prstGeom>
        </p:spPr>
        <p:txBody>
          <a:bodyPr>
            <a:noAutofit/>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t>6.1 The Environment </a:t>
            </a:r>
            <a:r>
              <a:rPr lang="en-US" b="1" dirty="0" smtClean="0">
                <a:solidFill>
                  <a:srgbClr val="363542"/>
                </a:solidFill>
              </a:rPr>
              <a:t>and </a:t>
            </a:r>
            <a:r>
              <a:rPr lang="en-US" b="1" dirty="0">
                <a:solidFill>
                  <a:srgbClr val="363542"/>
                </a:solidFill>
              </a:rPr>
              <a:t>Moral Virtue</a:t>
            </a:r>
          </a:p>
          <a:p>
            <a:endParaRPr lang="en-US" sz="2400" b="1" dirty="0"/>
          </a:p>
          <a:p>
            <a:r>
              <a:rPr lang="en-US" sz="2400" b="1" dirty="0" smtClean="0">
                <a:solidFill>
                  <a:srgbClr val="B71A17"/>
                </a:solidFill>
              </a:rPr>
              <a:t>Virtues </a:t>
            </a:r>
            <a:r>
              <a:rPr lang="en-US" sz="2400" b="1" dirty="0">
                <a:solidFill>
                  <a:srgbClr val="B71A17"/>
                </a:solidFill>
              </a:rPr>
              <a:t>Expected of All:</a:t>
            </a:r>
          </a:p>
          <a:p>
            <a:pPr marL="342900" indent="-342900">
              <a:buClr>
                <a:srgbClr val="B71A17"/>
              </a:buClr>
              <a:buFont typeface="Wingdings" charset="2"/>
              <a:buChar char="§"/>
            </a:pPr>
            <a:r>
              <a:rPr lang="en-US" sz="2400" dirty="0">
                <a:solidFill>
                  <a:schemeClr val="tx1"/>
                </a:solidFill>
                <a:latin typeface="+mn-lt"/>
              </a:rPr>
              <a:t>Integrity</a:t>
            </a:r>
          </a:p>
          <a:p>
            <a:pPr marL="342900" indent="-342900">
              <a:buClr>
                <a:srgbClr val="B71A17"/>
              </a:buClr>
              <a:buFont typeface="Wingdings" charset="2"/>
              <a:buChar char="§"/>
            </a:pPr>
            <a:r>
              <a:rPr lang="en-US" sz="2400" dirty="0">
                <a:solidFill>
                  <a:schemeClr val="tx1"/>
                </a:solidFill>
                <a:latin typeface="+mn-lt"/>
              </a:rPr>
              <a:t>Respect</a:t>
            </a:r>
          </a:p>
          <a:p>
            <a:pPr marL="342900" indent="-342900">
              <a:buClr>
                <a:srgbClr val="B71A17"/>
              </a:buClr>
              <a:buFont typeface="Wingdings" charset="2"/>
              <a:buChar char="§"/>
            </a:pPr>
            <a:r>
              <a:rPr lang="en-US" sz="2400" dirty="0">
                <a:solidFill>
                  <a:schemeClr val="tx1"/>
                </a:solidFill>
                <a:latin typeface="+mn-lt"/>
              </a:rPr>
              <a:t>Moderation</a:t>
            </a:r>
          </a:p>
          <a:p>
            <a:pPr marL="342900" indent="-342900">
              <a:buClr>
                <a:srgbClr val="B71A17"/>
              </a:buClr>
              <a:buFont typeface="Wingdings" charset="2"/>
              <a:buChar char="§"/>
            </a:pPr>
            <a:r>
              <a:rPr lang="en-US" sz="2400" dirty="0">
                <a:solidFill>
                  <a:schemeClr val="tx1"/>
                </a:solidFill>
                <a:latin typeface="+mn-lt"/>
              </a:rPr>
              <a:t>Industry</a:t>
            </a:r>
          </a:p>
        </p:txBody>
      </p:sp>
      <p:sp>
        <p:nvSpPr>
          <p:cNvPr id="7" name="Title 3"/>
          <p:cNvSpPr txBox="1">
            <a:spLocks/>
          </p:cNvSpPr>
          <p:nvPr/>
        </p:nvSpPr>
        <p:spPr>
          <a:xfrm>
            <a:off x="4495800" y="1143000"/>
            <a:ext cx="4038600" cy="4324992"/>
          </a:xfrm>
          <a:prstGeom prst="rect">
            <a:avLst/>
          </a:prstGeom>
        </p:spPr>
        <p:txBody>
          <a:bodyPr>
            <a:noAutofit/>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sz="2400" b="1" dirty="0" smtClean="0">
                <a:solidFill>
                  <a:srgbClr val="B71A17"/>
                </a:solidFill>
              </a:rPr>
              <a:t>Additional </a:t>
            </a:r>
            <a:r>
              <a:rPr lang="en-US" sz="2400" b="1" dirty="0">
                <a:solidFill>
                  <a:srgbClr val="B71A17"/>
                </a:solidFill>
              </a:rPr>
              <a:t>Virtues Expected      of All Nurses:</a:t>
            </a:r>
          </a:p>
          <a:p>
            <a:pPr marL="342900" indent="-342900">
              <a:buClr>
                <a:srgbClr val="B71A17"/>
              </a:buClr>
              <a:buFont typeface="Wingdings" charset="2"/>
              <a:buChar char="§"/>
            </a:pPr>
            <a:r>
              <a:rPr lang="en-US" sz="2400" dirty="0">
                <a:solidFill>
                  <a:schemeClr val="tx1"/>
                </a:solidFill>
                <a:latin typeface="+mn-lt"/>
              </a:rPr>
              <a:t>Knowledge</a:t>
            </a:r>
          </a:p>
          <a:p>
            <a:pPr marL="342900" indent="-342900">
              <a:buClr>
                <a:srgbClr val="B71A17"/>
              </a:buClr>
              <a:buFont typeface="Wingdings" charset="2"/>
              <a:buChar char="§"/>
            </a:pPr>
            <a:r>
              <a:rPr lang="en-US" sz="2400" dirty="0">
                <a:solidFill>
                  <a:schemeClr val="tx1"/>
                </a:solidFill>
                <a:latin typeface="+mn-lt"/>
              </a:rPr>
              <a:t>Skill</a:t>
            </a:r>
          </a:p>
          <a:p>
            <a:pPr marL="342900" indent="-342900">
              <a:buClr>
                <a:srgbClr val="B71A17"/>
              </a:buClr>
              <a:buFont typeface="Wingdings" charset="2"/>
              <a:buChar char="§"/>
            </a:pPr>
            <a:r>
              <a:rPr lang="en-US" sz="2400" dirty="0">
                <a:solidFill>
                  <a:schemeClr val="tx1"/>
                </a:solidFill>
                <a:latin typeface="+mn-lt"/>
              </a:rPr>
              <a:t>Wisdom</a:t>
            </a:r>
          </a:p>
          <a:p>
            <a:pPr marL="342900" indent="-342900">
              <a:buClr>
                <a:srgbClr val="B71A17"/>
              </a:buClr>
              <a:buFont typeface="Wingdings" charset="2"/>
              <a:buChar char="§"/>
            </a:pPr>
            <a:r>
              <a:rPr lang="en-US" sz="2400" dirty="0">
                <a:solidFill>
                  <a:schemeClr val="tx1"/>
                </a:solidFill>
                <a:latin typeface="+mn-lt"/>
              </a:rPr>
              <a:t>Patience</a:t>
            </a:r>
          </a:p>
          <a:p>
            <a:pPr marL="342900" indent="-342900">
              <a:buClr>
                <a:srgbClr val="B71A17"/>
              </a:buClr>
              <a:buFont typeface="Wingdings" charset="2"/>
              <a:buChar char="§"/>
            </a:pPr>
            <a:r>
              <a:rPr lang="en-US" sz="2400" dirty="0">
                <a:solidFill>
                  <a:schemeClr val="tx1"/>
                </a:solidFill>
                <a:latin typeface="+mn-lt"/>
              </a:rPr>
              <a:t>Compassion</a:t>
            </a:r>
          </a:p>
          <a:p>
            <a:pPr marL="342900" indent="-342900">
              <a:buClr>
                <a:srgbClr val="B71A17"/>
              </a:buClr>
              <a:buFont typeface="Wingdings" charset="2"/>
              <a:buChar char="§"/>
            </a:pPr>
            <a:r>
              <a:rPr lang="en-US" sz="2400" dirty="0">
                <a:solidFill>
                  <a:schemeClr val="tx1"/>
                </a:solidFill>
                <a:latin typeface="+mn-lt"/>
              </a:rPr>
              <a:t>Honesty</a:t>
            </a:r>
          </a:p>
          <a:p>
            <a:pPr marL="342900" indent="-342900">
              <a:buClr>
                <a:srgbClr val="B71A17"/>
              </a:buClr>
              <a:buFont typeface="Wingdings" charset="2"/>
              <a:buChar char="§"/>
            </a:pPr>
            <a:r>
              <a:rPr lang="en-US" sz="2400" dirty="0">
                <a:solidFill>
                  <a:schemeClr val="tx1"/>
                </a:solidFill>
                <a:latin typeface="+mn-lt"/>
              </a:rPr>
              <a:t>Altruism</a:t>
            </a:r>
          </a:p>
          <a:p>
            <a:pPr marL="342900" indent="-342900">
              <a:buClr>
                <a:srgbClr val="B71A17"/>
              </a:buClr>
              <a:buFont typeface="Wingdings" charset="2"/>
              <a:buChar char="§"/>
            </a:pPr>
            <a:r>
              <a:rPr lang="en-US" sz="2400" dirty="0">
                <a:solidFill>
                  <a:schemeClr val="tx1"/>
                </a:solidFill>
                <a:latin typeface="+mn-lt"/>
              </a:rPr>
              <a:t>Courage</a:t>
            </a: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quarter" idx="1"/>
          </p:nvPr>
        </p:nvSpPr>
        <p:spPr>
          <a:xfrm>
            <a:off x="533400" y="1124592"/>
            <a:ext cx="7848600" cy="4724400"/>
          </a:xfrm>
        </p:spPr>
        <p:txBody>
          <a:bodyPr>
            <a:normAutofit/>
          </a:bodyPr>
          <a:lstStyle/>
          <a:p>
            <a:pPr>
              <a:buNone/>
            </a:pPr>
            <a:r>
              <a:rPr lang="en-US" sz="2400" dirty="0" smtClean="0">
                <a:solidFill>
                  <a:srgbClr val="B71A17"/>
                </a:solidFill>
                <a:latin typeface="+mj-lt"/>
              </a:rPr>
              <a:t>For virtues to flourish, the work climate should foster:</a:t>
            </a:r>
          </a:p>
          <a:p>
            <a:r>
              <a:rPr lang="en-US" dirty="0" smtClean="0"/>
              <a:t>Respect and trust</a:t>
            </a:r>
          </a:p>
          <a:p>
            <a:r>
              <a:rPr lang="en-US" dirty="0" smtClean="0"/>
              <a:t>Mutual caring</a:t>
            </a:r>
          </a:p>
          <a:p>
            <a:r>
              <a:rPr lang="en-US" dirty="0" smtClean="0"/>
              <a:t>Communication</a:t>
            </a:r>
          </a:p>
          <a:p>
            <a:r>
              <a:rPr lang="en-US" dirty="0" smtClean="0"/>
              <a:t>Generosity</a:t>
            </a:r>
          </a:p>
          <a:p>
            <a:r>
              <a:rPr lang="en-US" dirty="0" smtClean="0"/>
              <a:t>Kindness</a:t>
            </a:r>
          </a:p>
          <a:p>
            <a:r>
              <a:rPr lang="en-US" dirty="0" smtClean="0"/>
              <a:t>Equality</a:t>
            </a:r>
          </a:p>
          <a:p>
            <a:r>
              <a:rPr lang="en-US" dirty="0" smtClean="0"/>
              <a:t>Prudence</a:t>
            </a:r>
          </a:p>
          <a:p>
            <a:r>
              <a:rPr lang="en-US" dirty="0" smtClean="0"/>
              <a:t>Transparency</a:t>
            </a:r>
          </a:p>
          <a:p>
            <a:endParaRPr lang="en-US" dirty="0"/>
          </a:p>
        </p:txBody>
      </p:sp>
      <p:sp>
        <p:nvSpPr>
          <p:cNvPr id="4" name="Title 3"/>
          <p:cNvSpPr txBox="1">
            <a:spLocks/>
          </p:cNvSpPr>
          <p:nvPr/>
        </p:nvSpPr>
        <p:spPr>
          <a:xfrm>
            <a:off x="533400" y="304800"/>
            <a:ext cx="8229600" cy="743592"/>
          </a:xfrm>
          <a:prstGeom prst="rect">
            <a:avLst/>
          </a:prstGeom>
        </p:spPr>
        <p:txBody>
          <a:bodyPr>
            <a:noAutofit/>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t>Moral Milieu</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1219200"/>
            <a:ext cx="8229600" cy="4937760"/>
          </a:xfrm>
        </p:spPr>
        <p:txBody>
          <a:bodyPr>
            <a:normAutofit/>
          </a:bodyPr>
          <a:lstStyle/>
          <a:p>
            <a:r>
              <a:rPr lang="en-US" sz="2400" dirty="0" smtClean="0"/>
              <a:t>Create a culture of excellence</a:t>
            </a:r>
          </a:p>
          <a:p>
            <a:r>
              <a:rPr lang="en-US" sz="2400" dirty="0" smtClean="0"/>
              <a:t>Formulate clear policies and procedures</a:t>
            </a:r>
          </a:p>
          <a:p>
            <a:r>
              <a:rPr lang="en-US" sz="2400" dirty="0" smtClean="0"/>
              <a:t>Ensure all nurses have working knowledge of the Code</a:t>
            </a:r>
          </a:p>
          <a:p>
            <a:r>
              <a:rPr lang="en-US" sz="2400" dirty="0" smtClean="0"/>
              <a:t>Provide functional Ethics Committees</a:t>
            </a:r>
          </a:p>
          <a:p>
            <a:r>
              <a:rPr lang="en-US" sz="2400" dirty="0" smtClean="0"/>
              <a:t>Treat employees fairly and with dignity</a:t>
            </a:r>
          </a:p>
          <a:p>
            <a:r>
              <a:rPr lang="en-US" sz="2400" dirty="0" smtClean="0"/>
              <a:t>Facilitate mechanisms for grievances to be aired in a fair and timely fashion</a:t>
            </a:r>
            <a:endParaRPr lang="en-US" sz="2400" dirty="0"/>
          </a:p>
        </p:txBody>
      </p:sp>
      <p:sp>
        <p:nvSpPr>
          <p:cNvPr id="4" name="Title 3"/>
          <p:cNvSpPr txBox="1">
            <a:spLocks/>
          </p:cNvSpPr>
          <p:nvPr/>
        </p:nvSpPr>
        <p:spPr>
          <a:xfrm>
            <a:off x="533400" y="323208"/>
            <a:ext cx="8229600" cy="743592"/>
          </a:xfrm>
          <a:prstGeom prst="rect">
            <a:avLst/>
          </a:prstGeom>
        </p:spPr>
        <p:txBody>
          <a:bodyPr>
            <a:noAutofit/>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t>6.2 The Environment and Ethical Obligation</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1524000"/>
            <a:ext cx="8229600" cy="4632960"/>
          </a:xfrm>
        </p:spPr>
        <p:txBody>
          <a:bodyPr>
            <a:normAutofit/>
          </a:bodyPr>
          <a:lstStyle/>
          <a:p>
            <a:r>
              <a:rPr lang="en-US" sz="2400" dirty="0" smtClean="0"/>
              <a:t>Ensure ongoing professional development and evaluation of       all staff</a:t>
            </a:r>
          </a:p>
          <a:p>
            <a:r>
              <a:rPr lang="en-US" sz="2400" dirty="0" smtClean="0"/>
              <a:t>Participate in </a:t>
            </a:r>
            <a:r>
              <a:rPr lang="en-US" sz="2400" dirty="0" err="1" smtClean="0"/>
              <a:t>interprofessional</a:t>
            </a:r>
            <a:r>
              <a:rPr lang="en-US" sz="2400" dirty="0" smtClean="0"/>
              <a:t> workplace advocacy to address unethical practice</a:t>
            </a:r>
          </a:p>
          <a:p>
            <a:r>
              <a:rPr lang="en-US" sz="2400" dirty="0" smtClean="0"/>
              <a:t>Continue to express concerns over unacceptable ethical practice, documenting these sequentially</a:t>
            </a:r>
          </a:p>
          <a:p>
            <a:r>
              <a:rPr lang="en-US" sz="2400" dirty="0" smtClean="0"/>
              <a:t>Resign after repeated unsuccessful attempts to change unjust or unethical practice in order to preserve integrity, or risk being complicit in unethical practice</a:t>
            </a:r>
          </a:p>
          <a:p>
            <a:endParaRPr lang="en-US" dirty="0"/>
          </a:p>
        </p:txBody>
      </p:sp>
      <p:sp>
        <p:nvSpPr>
          <p:cNvPr id="4" name="Title 3"/>
          <p:cNvSpPr txBox="1">
            <a:spLocks/>
          </p:cNvSpPr>
          <p:nvPr/>
        </p:nvSpPr>
        <p:spPr>
          <a:xfrm>
            <a:off x="533400" y="323208"/>
            <a:ext cx="8229600" cy="743592"/>
          </a:xfrm>
          <a:prstGeom prst="rect">
            <a:avLst/>
          </a:prstGeom>
        </p:spPr>
        <p:txBody>
          <a:bodyPr>
            <a:noAutofit/>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t>6.3 Responsibility for the Health Care Environment</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sz="quarter" idx="13"/>
          </p:nvPr>
        </p:nvSpPr>
        <p:spPr>
          <a:xfrm>
            <a:off x="645319" y="2209799"/>
            <a:ext cx="7843838" cy="3768197"/>
          </a:xfrm>
        </p:spPr>
        <p:txBody>
          <a:bodyPr>
            <a:normAutofit/>
          </a:bodyPr>
          <a:lstStyle/>
          <a:p>
            <a:pPr marL="0" indent="0" algn="ctr">
              <a:buNone/>
            </a:pPr>
            <a:r>
              <a:rPr lang="en-US" b="1" dirty="0" smtClean="0">
                <a:latin typeface="+mj-lt"/>
              </a:rPr>
              <a:t>Mutual </a:t>
            </a:r>
            <a:r>
              <a:rPr lang="en-US" b="1" dirty="0">
                <a:latin typeface="+mj-lt"/>
              </a:rPr>
              <a:t>Ethical </a:t>
            </a:r>
            <a:r>
              <a:rPr lang="en-US" b="1" dirty="0" smtClean="0">
                <a:latin typeface="+mj-lt"/>
              </a:rPr>
              <a:t>Integrity</a:t>
            </a:r>
          </a:p>
          <a:p>
            <a:pPr marL="0" indent="0" algn="ctr">
              <a:buNone/>
            </a:pPr>
            <a:r>
              <a:rPr lang="en-US" sz="2800" dirty="0" smtClean="0">
                <a:latin typeface="+mn-lt"/>
              </a:rPr>
              <a:t>What can we do collaboratively to </a:t>
            </a:r>
            <a:br>
              <a:rPr lang="en-US" sz="2800" dirty="0" smtClean="0">
                <a:latin typeface="+mn-lt"/>
              </a:rPr>
            </a:br>
            <a:r>
              <a:rPr lang="en-US" sz="2800" dirty="0" smtClean="0">
                <a:latin typeface="+mn-lt"/>
              </a:rPr>
              <a:t>shape a future for nursing that fosters ethical integrity in all dimensions </a:t>
            </a:r>
            <a:br>
              <a:rPr lang="en-US" sz="2800" dirty="0" smtClean="0">
                <a:latin typeface="+mn-lt"/>
              </a:rPr>
            </a:br>
            <a:r>
              <a:rPr lang="en-US" sz="2800" dirty="0" smtClean="0">
                <a:latin typeface="+mn-lt"/>
              </a:rPr>
              <a:t>of practice?</a:t>
            </a:r>
            <a:endParaRPr lang="en-US" sz="2800" dirty="0">
              <a:latin typeface="+mn-lt"/>
            </a:endParaRPr>
          </a:p>
        </p:txBody>
      </p:sp>
      <p:pic>
        <p:nvPicPr>
          <p:cNvPr id="4" name="Picture 3" descr="QuestionMark_icon.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19200" y="1295400"/>
            <a:ext cx="525530" cy="525530"/>
          </a:xfrm>
          <a:prstGeom prst="rect">
            <a:avLst/>
          </a:prstGeom>
        </p:spPr>
      </p:pic>
    </p:spTree>
    <p:extLst>
      <p:ext uri="{BB962C8B-B14F-4D97-AF65-F5344CB8AC3E}">
        <p14:creationId xmlns:p14="http://schemas.microsoft.com/office/powerpoint/2010/main" val="319152623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1291D0"/>
        </a:solidFill>
        <a:effectLst/>
      </p:bgPr>
    </p:bg>
    <p:spTree>
      <p:nvGrpSpPr>
        <p:cNvPr id="1" name=""/>
        <p:cNvGrpSpPr/>
        <p:nvPr/>
      </p:nvGrpSpPr>
      <p:grpSpPr>
        <a:xfrm>
          <a:off x="0" y="0"/>
          <a:ext cx="0" cy="0"/>
          <a:chOff x="0" y="0"/>
          <a:chExt cx="0" cy="0"/>
        </a:xfrm>
      </p:grpSpPr>
      <p:sp>
        <p:nvSpPr>
          <p:cNvPr id="3" name="Content Placeholder 2"/>
          <p:cNvSpPr>
            <a:spLocks noGrp="1"/>
          </p:cNvSpPr>
          <p:nvPr>
            <p:ph type="body" sz="quarter" idx="13"/>
          </p:nvPr>
        </p:nvSpPr>
        <p:spPr>
          <a:xfrm>
            <a:off x="645319" y="1524000"/>
            <a:ext cx="7843838" cy="5090584"/>
          </a:xfrm>
        </p:spPr>
        <p:txBody>
          <a:bodyPr>
            <a:normAutofit/>
          </a:bodyPr>
          <a:lstStyle/>
          <a:p>
            <a:pPr marL="0" indent="0" algn="ctr">
              <a:buNone/>
            </a:pPr>
            <a:r>
              <a:rPr lang="en-US" sz="2800" dirty="0" smtClean="0">
                <a:solidFill>
                  <a:schemeClr val="bg1"/>
                </a:solidFill>
                <a:latin typeface="+mn-lt"/>
              </a:rPr>
              <a:t>“Ethical living requires coping well with the lives fate has dealt us. Our lives routinely demand that we choose well from among myriad options for shaping our common destinies.  We are enlarged by the magnitude of our responsibilities for shaping the future.  Every human life takes on a singular majesty when dedicated to the noble quest for ethical living.”</a:t>
            </a:r>
          </a:p>
          <a:p>
            <a:pPr marL="594360" lvl="2" indent="0" algn="r">
              <a:buNone/>
            </a:pPr>
            <a:r>
              <a:rPr lang="en-US" sz="2400" dirty="0" smtClean="0">
                <a:solidFill>
                  <a:schemeClr val="bg1"/>
                </a:solidFill>
              </a:rPr>
              <a:t>-Anita Allen, 2004</a:t>
            </a:r>
            <a:endParaRPr lang="en-US" sz="2400" dirty="0">
              <a:solidFill>
                <a:schemeClr val="bg1"/>
              </a:solidFill>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a:xfrm>
            <a:off x="381000" y="323208"/>
            <a:ext cx="8458200" cy="743592"/>
          </a:xfrm>
          <a:prstGeom prst="rect">
            <a:avLst/>
          </a:prstGeom>
        </p:spPr>
        <p:txBody>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t>Provisions 4-6, Boundaries of Duty and Loyalty</a:t>
            </a:r>
            <a:endParaRPr lang="en-US" b="1" dirty="0"/>
          </a:p>
        </p:txBody>
      </p:sp>
      <p:sp>
        <p:nvSpPr>
          <p:cNvPr id="5" name="TextBox 4"/>
          <p:cNvSpPr txBox="1"/>
          <p:nvPr/>
        </p:nvSpPr>
        <p:spPr>
          <a:xfrm>
            <a:off x="11446933" y="3318933"/>
            <a:ext cx="184666" cy="369332"/>
          </a:xfrm>
          <a:prstGeom prst="rect">
            <a:avLst/>
          </a:prstGeom>
          <a:noFill/>
        </p:spPr>
        <p:txBody>
          <a:bodyPr wrap="none" rtlCol="0">
            <a:spAutoFit/>
          </a:bodyPr>
          <a:lstStyle/>
          <a:p>
            <a:endParaRPr lang="en-US" dirty="0"/>
          </a:p>
        </p:txBody>
      </p:sp>
      <p:sp>
        <p:nvSpPr>
          <p:cNvPr id="6" name="Title 1"/>
          <p:cNvSpPr txBox="1">
            <a:spLocks/>
          </p:cNvSpPr>
          <p:nvPr/>
        </p:nvSpPr>
        <p:spPr>
          <a:xfrm>
            <a:off x="381000" y="1371600"/>
            <a:ext cx="8305800" cy="4343400"/>
          </a:xfrm>
          <a:prstGeom prst="rect">
            <a:avLst/>
          </a:prstGeom>
        </p:spPr>
        <p:txBody>
          <a:bodyPr vert="horz" lIns="91440" tIns="45720" rIns="91440" bIns="45720" rtlCol="0" anchor="t">
            <a:noAutofit/>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sz="2400" dirty="0">
                <a:solidFill>
                  <a:srgbClr val="B71A17"/>
                </a:solidFill>
              </a:rPr>
              <a:t>What do we mean by “boundaries of duty and loyalty</a:t>
            </a:r>
            <a:r>
              <a:rPr lang="en-US" sz="2400" dirty="0" smtClean="0">
                <a:solidFill>
                  <a:srgbClr val="B71A17"/>
                </a:solidFill>
              </a:rPr>
              <a:t>”?</a:t>
            </a:r>
            <a:endParaRPr lang="en-US" sz="2400" dirty="0">
              <a:solidFill>
                <a:srgbClr val="B71A17"/>
              </a:solidFill>
            </a:endParaRPr>
          </a:p>
          <a:p>
            <a:r>
              <a:rPr lang="en-US" sz="2400" dirty="0">
                <a:solidFill>
                  <a:srgbClr val="363542"/>
                </a:solidFill>
                <a:latin typeface="+mn-lt"/>
              </a:rPr>
              <a:t>Provisions 4-6 focus on the individual nurse’s responsibility and accountability in nursing practice, as well as the promotion of safe, quality health care.</a:t>
            </a: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143000"/>
            <a:ext cx="8305800" cy="4648200"/>
          </a:xfrm>
        </p:spPr>
        <p:txBody>
          <a:bodyPr anchor="t">
            <a:noAutofit/>
          </a:bodyPr>
          <a:lstStyle/>
          <a:p>
            <a:pPr marL="0" indent="0"/>
            <a:r>
              <a:rPr lang="en-US" sz="2400" dirty="0" smtClean="0"/>
              <a:t>The nurse has authority, accountability and responsibility for nursing practice; makes decisions; and takes action consistent with the obligation to promote health and to provide optimal care.</a:t>
            </a:r>
            <a:r>
              <a:rPr lang="en-US" sz="2000" dirty="0" smtClean="0">
                <a:latin typeface="+mn-lt"/>
              </a:rPr>
              <a:t/>
            </a:r>
            <a:br>
              <a:rPr lang="en-US" sz="2000" dirty="0" smtClean="0">
                <a:latin typeface="+mn-lt"/>
              </a:rPr>
            </a:br>
            <a:r>
              <a:rPr lang="en-US" sz="2000" dirty="0" smtClean="0">
                <a:latin typeface="+mn-lt"/>
              </a:rPr>
              <a:t/>
            </a:r>
            <a:br>
              <a:rPr lang="en-US" sz="2000" dirty="0" smtClean="0">
                <a:latin typeface="+mn-lt"/>
              </a:rPr>
            </a:br>
            <a:r>
              <a:rPr lang="en-US" sz="2400" dirty="0">
                <a:solidFill>
                  <a:srgbClr val="B71A17"/>
                </a:solidFill>
              </a:rPr>
              <a:t>Interpretive Statements</a:t>
            </a:r>
            <a:r>
              <a:rPr lang="en-US" sz="2000" dirty="0">
                <a:solidFill>
                  <a:srgbClr val="B71A17"/>
                </a:solidFill>
              </a:rPr>
              <a:t/>
            </a:r>
            <a:br>
              <a:rPr lang="en-US" sz="2000" dirty="0">
                <a:solidFill>
                  <a:srgbClr val="B71A17"/>
                </a:solidFill>
              </a:rPr>
            </a:br>
            <a:r>
              <a:rPr lang="en-US" sz="2200" dirty="0">
                <a:solidFill>
                  <a:srgbClr val="B71A17"/>
                </a:solidFill>
              </a:rPr>
              <a:t>4.1</a:t>
            </a:r>
            <a:r>
              <a:rPr lang="en-US" sz="2200" dirty="0">
                <a:solidFill>
                  <a:schemeClr val="tx1"/>
                </a:solidFill>
                <a:latin typeface="+mn-lt"/>
              </a:rPr>
              <a:t> Authority, </a:t>
            </a:r>
            <a:r>
              <a:rPr lang="en-US" sz="2200" dirty="0" smtClean="0">
                <a:solidFill>
                  <a:schemeClr val="tx1"/>
                </a:solidFill>
                <a:latin typeface="+mn-lt"/>
              </a:rPr>
              <a:t>Accountability</a:t>
            </a:r>
            <a:r>
              <a:rPr lang="en-US" sz="2200" dirty="0">
                <a:solidFill>
                  <a:schemeClr val="tx1"/>
                </a:solidFill>
                <a:latin typeface="+mn-lt"/>
              </a:rPr>
              <a:t>, and Responsibility</a:t>
            </a:r>
            <a:br>
              <a:rPr lang="en-US" sz="2200" dirty="0">
                <a:solidFill>
                  <a:schemeClr val="tx1"/>
                </a:solidFill>
                <a:latin typeface="+mn-lt"/>
              </a:rPr>
            </a:br>
            <a:r>
              <a:rPr lang="en-US" sz="2200" dirty="0">
                <a:solidFill>
                  <a:srgbClr val="B71A17"/>
                </a:solidFill>
              </a:rPr>
              <a:t>4.2</a:t>
            </a:r>
            <a:r>
              <a:rPr lang="en-US" sz="2200" dirty="0">
                <a:solidFill>
                  <a:schemeClr val="tx1"/>
                </a:solidFill>
                <a:latin typeface="+mn-lt"/>
              </a:rPr>
              <a:t> Accountability for Nursing Judgments, Decisions, and Actions</a:t>
            </a:r>
            <a:br>
              <a:rPr lang="en-US" sz="2200" dirty="0">
                <a:solidFill>
                  <a:schemeClr val="tx1"/>
                </a:solidFill>
                <a:latin typeface="+mn-lt"/>
              </a:rPr>
            </a:br>
            <a:r>
              <a:rPr lang="en-US" sz="2200" dirty="0">
                <a:solidFill>
                  <a:srgbClr val="B71A17"/>
                </a:solidFill>
              </a:rPr>
              <a:t>4.3</a:t>
            </a:r>
            <a:r>
              <a:rPr lang="en-US" sz="2200" dirty="0">
                <a:solidFill>
                  <a:schemeClr val="tx1"/>
                </a:solidFill>
                <a:latin typeface="+mn-lt"/>
              </a:rPr>
              <a:t> Responsibility for Nursing Judgments, Decisions, and Actions</a:t>
            </a:r>
            <a:br>
              <a:rPr lang="en-US" sz="2200" dirty="0">
                <a:solidFill>
                  <a:schemeClr val="tx1"/>
                </a:solidFill>
                <a:latin typeface="+mn-lt"/>
              </a:rPr>
            </a:br>
            <a:r>
              <a:rPr lang="en-US" sz="2200" dirty="0">
                <a:solidFill>
                  <a:srgbClr val="B71A17"/>
                </a:solidFill>
              </a:rPr>
              <a:t>4.4</a:t>
            </a:r>
            <a:r>
              <a:rPr lang="en-US" sz="2200" dirty="0">
                <a:solidFill>
                  <a:schemeClr val="tx1"/>
                </a:solidFill>
                <a:latin typeface="+mn-lt"/>
              </a:rPr>
              <a:t> Assignment and Delegation of Nursing Activities or Tasks</a:t>
            </a:r>
            <a:r>
              <a:rPr lang="en-US" sz="2400" dirty="0">
                <a:solidFill>
                  <a:schemeClr val="tx1"/>
                </a:solidFill>
                <a:latin typeface="+mn-lt"/>
              </a:rPr>
              <a:t/>
            </a:r>
            <a:br>
              <a:rPr lang="en-US" sz="2400" dirty="0">
                <a:solidFill>
                  <a:schemeClr val="tx1"/>
                </a:solidFill>
                <a:latin typeface="+mn-lt"/>
              </a:rPr>
            </a:br>
            <a:endParaRPr lang="en-US" sz="2400" dirty="0">
              <a:solidFill>
                <a:schemeClr val="tx1"/>
              </a:solidFill>
              <a:latin typeface="+mn-lt"/>
            </a:endParaRPr>
          </a:p>
        </p:txBody>
      </p:sp>
      <p:sp>
        <p:nvSpPr>
          <p:cNvPr id="5" name="Title 3"/>
          <p:cNvSpPr txBox="1">
            <a:spLocks/>
          </p:cNvSpPr>
          <p:nvPr/>
        </p:nvSpPr>
        <p:spPr>
          <a:xfrm>
            <a:off x="457200" y="323208"/>
            <a:ext cx="8229600" cy="743592"/>
          </a:xfrm>
          <a:prstGeom prst="rect">
            <a:avLst/>
          </a:prstGeom>
        </p:spPr>
        <p:txBody>
          <a:bodyPr>
            <a:normAutofit/>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t>Provision 4</a:t>
            </a:r>
            <a:endParaRPr lang="en-US" dirty="0"/>
          </a:p>
        </p:txBody>
      </p:sp>
    </p:spTree>
    <p:extLst>
      <p:ext uri="{BB962C8B-B14F-4D97-AF65-F5344CB8AC3E}">
        <p14:creationId xmlns:p14="http://schemas.microsoft.com/office/powerpoint/2010/main" val="348063600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143000"/>
            <a:ext cx="8229600" cy="4937760"/>
          </a:xfrm>
        </p:spPr>
        <p:txBody>
          <a:bodyPr>
            <a:normAutofit/>
          </a:bodyPr>
          <a:lstStyle/>
          <a:p>
            <a:pPr marL="0" indent="0">
              <a:buNone/>
            </a:pPr>
            <a:r>
              <a:rPr lang="en-US" dirty="0" smtClean="0">
                <a:solidFill>
                  <a:srgbClr val="B71A17"/>
                </a:solidFill>
                <a:latin typeface="+mj-lt"/>
              </a:rPr>
              <a:t>Nurses are always accountable for their own actions, maintaining their competence to ensure safe practice.</a:t>
            </a:r>
            <a:endParaRPr lang="en-US" sz="2400" dirty="0" smtClean="0">
              <a:solidFill>
                <a:srgbClr val="B71A17"/>
              </a:solidFill>
              <a:latin typeface="+mj-lt"/>
            </a:endParaRPr>
          </a:p>
          <a:p>
            <a:pPr>
              <a:buFont typeface="Wingdings" panose="05000000000000000000" pitchFamily="2" charset="2"/>
              <a:buChar char="§"/>
            </a:pPr>
            <a:r>
              <a:rPr lang="en-US" dirty="0" smtClean="0"/>
              <a:t>Technological advancements require ongoing learning.</a:t>
            </a:r>
          </a:p>
          <a:p>
            <a:pPr>
              <a:buFont typeface="Wingdings" panose="05000000000000000000" pitchFamily="2" charset="2"/>
              <a:buChar char="§"/>
            </a:pPr>
            <a:r>
              <a:rPr lang="en-US" dirty="0" smtClean="0"/>
              <a:t>Evidence-informed practice mandates continuous learning.</a:t>
            </a:r>
          </a:p>
          <a:p>
            <a:pPr>
              <a:buFont typeface="Wingdings" panose="05000000000000000000" pitchFamily="2" charset="2"/>
              <a:buChar char="§"/>
            </a:pPr>
            <a:r>
              <a:rPr lang="en-US" dirty="0" smtClean="0"/>
              <a:t>Shifting patterns of health care delivery demand orientation to changing lines of authority, communication channels and multisystem policies.</a:t>
            </a:r>
          </a:p>
          <a:p>
            <a:pPr>
              <a:buFont typeface="Wingdings" panose="05000000000000000000" pitchFamily="2" charset="2"/>
              <a:buChar char="§"/>
            </a:pPr>
            <a:r>
              <a:rPr lang="en-US" dirty="0" smtClean="0"/>
              <a:t>APRNs adhere to scope of practice, as state nurse practice acts vary and reform roles periodically.</a:t>
            </a:r>
            <a:endParaRPr lang="en-US" dirty="0"/>
          </a:p>
        </p:txBody>
      </p:sp>
      <p:sp>
        <p:nvSpPr>
          <p:cNvPr id="4" name="Title 3"/>
          <p:cNvSpPr txBox="1">
            <a:spLocks/>
          </p:cNvSpPr>
          <p:nvPr/>
        </p:nvSpPr>
        <p:spPr>
          <a:xfrm>
            <a:off x="457200" y="323208"/>
            <a:ext cx="8382000" cy="743592"/>
          </a:xfrm>
          <a:prstGeom prst="rect">
            <a:avLst/>
          </a:prstGeom>
        </p:spPr>
        <p:txBody>
          <a:bodyPr>
            <a:noAutofit/>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t>4.1 Authority, Accountability and Responsibility</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1524000"/>
            <a:ext cx="4876800" cy="4267200"/>
          </a:xfrm>
        </p:spPr>
        <p:txBody>
          <a:bodyPr>
            <a:noAutofit/>
          </a:bodyPr>
          <a:lstStyle/>
          <a:p>
            <a:r>
              <a:rPr lang="en-US" dirty="0" smtClean="0">
                <a:solidFill>
                  <a:srgbClr val="B71A17"/>
                </a:solidFill>
                <a:latin typeface="+mj-lt"/>
              </a:rPr>
              <a:t>Fidelity</a:t>
            </a:r>
            <a:r>
              <a:rPr lang="en-US" dirty="0" smtClean="0"/>
              <a:t> (loyalty, including </a:t>
            </a:r>
            <a:r>
              <a:rPr lang="en-US" dirty="0"/>
              <a:t>keeping promises, </a:t>
            </a:r>
            <a:r>
              <a:rPr lang="en-US" dirty="0" smtClean="0"/>
              <a:t>honoring agreements</a:t>
            </a:r>
            <a:r>
              <a:rPr lang="en-US" dirty="0"/>
              <a:t>, performing </a:t>
            </a:r>
            <a:r>
              <a:rPr lang="en-US" dirty="0" smtClean="0"/>
              <a:t>competently, etc.)</a:t>
            </a:r>
          </a:p>
          <a:p>
            <a:r>
              <a:rPr lang="en-US" dirty="0" smtClean="0">
                <a:solidFill>
                  <a:srgbClr val="B71A17"/>
                </a:solidFill>
                <a:latin typeface="+mj-lt"/>
              </a:rPr>
              <a:t>Veracity</a:t>
            </a:r>
            <a:r>
              <a:rPr lang="en-US" dirty="0" smtClean="0"/>
              <a:t> (truth-telling; non-deception)</a:t>
            </a:r>
          </a:p>
          <a:p>
            <a:r>
              <a:rPr lang="en-US" dirty="0" smtClean="0">
                <a:solidFill>
                  <a:srgbClr val="B71A17"/>
                </a:solidFill>
                <a:latin typeface="+mj-lt"/>
              </a:rPr>
              <a:t>Beneficence</a:t>
            </a:r>
            <a:r>
              <a:rPr lang="en-US" dirty="0" smtClean="0"/>
              <a:t> (doing what benefits the patient)</a:t>
            </a:r>
          </a:p>
          <a:p>
            <a:r>
              <a:rPr lang="en-US" dirty="0" smtClean="0">
                <a:solidFill>
                  <a:srgbClr val="B71A17"/>
                </a:solidFill>
                <a:latin typeface="+mj-lt"/>
              </a:rPr>
              <a:t>Nonmaleficence</a:t>
            </a:r>
            <a:r>
              <a:rPr lang="en-US" dirty="0" smtClean="0"/>
              <a:t> (non-infliction of harm)</a:t>
            </a:r>
          </a:p>
          <a:p>
            <a:pPr marL="0" indent="0">
              <a:buNone/>
            </a:pPr>
            <a:endParaRPr lang="en-US" sz="2200" dirty="0" smtClean="0"/>
          </a:p>
          <a:p>
            <a:pPr marL="0" indent="0">
              <a:buNone/>
            </a:pPr>
            <a:r>
              <a:rPr lang="en-US" sz="1600" dirty="0" smtClean="0"/>
              <a:t>Beauchamp </a:t>
            </a:r>
            <a:r>
              <a:rPr lang="en-US" sz="1600" dirty="0"/>
              <a:t>&amp;</a:t>
            </a:r>
            <a:r>
              <a:rPr lang="en-US" sz="1600" dirty="0" smtClean="0"/>
              <a:t> Childress, 2013</a:t>
            </a:r>
            <a:endParaRPr lang="en-US" sz="1600" dirty="0"/>
          </a:p>
        </p:txBody>
      </p:sp>
      <p:pic>
        <p:nvPicPr>
          <p:cNvPr id="1026" name="Picture 2" descr="H:\Continuing Education Style and Materials\Images Audio Video\All Images\Pixabay_CCL_gavel_F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67350" y="2209800"/>
            <a:ext cx="3295650" cy="2314575"/>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txBox="1">
            <a:spLocks/>
          </p:cNvSpPr>
          <p:nvPr/>
        </p:nvSpPr>
        <p:spPr>
          <a:xfrm>
            <a:off x="533400" y="323208"/>
            <a:ext cx="8382000" cy="743592"/>
          </a:xfrm>
          <a:prstGeom prst="rect">
            <a:avLst/>
          </a:prstGeom>
        </p:spPr>
        <p:txBody>
          <a:bodyPr>
            <a:noAutofit/>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solidFill>
                  <a:srgbClr val="363542"/>
                </a:solidFill>
              </a:rPr>
              <a:t>4.2 </a:t>
            </a:r>
            <a:r>
              <a:rPr lang="en-US" b="1" dirty="0">
                <a:solidFill>
                  <a:srgbClr val="363542"/>
                </a:solidFill>
              </a:rPr>
              <a:t>Accountability for Nursing Judgments, Decisions, and Actions</a:t>
            </a:r>
          </a:p>
          <a:p>
            <a:endParaRPr lang="en-US" b="1" dirty="0">
              <a:solidFill>
                <a:srgbClr val="363542"/>
              </a:solidFill>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1124592"/>
            <a:ext cx="8382000" cy="2438400"/>
          </a:xfrm>
        </p:spPr>
        <p:txBody>
          <a:bodyPr>
            <a:normAutofit/>
          </a:bodyPr>
          <a:lstStyle/>
          <a:p>
            <a:r>
              <a:rPr lang="en-US" dirty="0" smtClean="0"/>
              <a:t>Compassion</a:t>
            </a:r>
          </a:p>
          <a:p>
            <a:r>
              <a:rPr lang="en-US" dirty="0" smtClean="0"/>
              <a:t>Discernment</a:t>
            </a:r>
          </a:p>
          <a:p>
            <a:r>
              <a:rPr lang="en-US" dirty="0" smtClean="0"/>
              <a:t>Trustworthiness</a:t>
            </a:r>
          </a:p>
          <a:p>
            <a:r>
              <a:rPr lang="en-US" dirty="0" smtClean="0"/>
              <a:t>Integrity</a:t>
            </a:r>
          </a:p>
          <a:p>
            <a:r>
              <a:rPr lang="en-US" dirty="0" smtClean="0"/>
              <a:t>Conscientiousness</a:t>
            </a:r>
          </a:p>
        </p:txBody>
      </p:sp>
      <p:sp>
        <p:nvSpPr>
          <p:cNvPr id="4" name="Title 3"/>
          <p:cNvSpPr txBox="1">
            <a:spLocks/>
          </p:cNvSpPr>
          <p:nvPr/>
        </p:nvSpPr>
        <p:spPr>
          <a:xfrm>
            <a:off x="457200" y="304800"/>
            <a:ext cx="8382000" cy="743592"/>
          </a:xfrm>
          <a:prstGeom prst="rect">
            <a:avLst/>
          </a:prstGeom>
        </p:spPr>
        <p:txBody>
          <a:bodyPr>
            <a:noAutofit/>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solidFill>
                  <a:srgbClr val="363542"/>
                </a:solidFill>
              </a:rPr>
              <a:t>Ethical Virtues of All Health Professionals</a:t>
            </a:r>
            <a:endParaRPr lang="en-US" dirty="0">
              <a:solidFill>
                <a:srgbClr val="363542"/>
              </a:solidFill>
            </a:endParaRPr>
          </a:p>
        </p:txBody>
      </p:sp>
      <p:sp>
        <p:nvSpPr>
          <p:cNvPr id="2" name="TextBox 1"/>
          <p:cNvSpPr txBox="1"/>
          <p:nvPr/>
        </p:nvSpPr>
        <p:spPr>
          <a:xfrm>
            <a:off x="533400" y="5486400"/>
            <a:ext cx="3962400" cy="584775"/>
          </a:xfrm>
          <a:prstGeom prst="rect">
            <a:avLst/>
          </a:prstGeom>
          <a:noFill/>
        </p:spPr>
        <p:txBody>
          <a:bodyPr wrap="square" rtlCol="0">
            <a:spAutoFit/>
          </a:bodyPr>
          <a:lstStyle/>
          <a:p>
            <a:r>
              <a:rPr lang="en-US" sz="1600" dirty="0" smtClean="0"/>
              <a:t>Beauchamp </a:t>
            </a:r>
            <a:r>
              <a:rPr lang="en-US" sz="1600" dirty="0"/>
              <a:t>&amp; Childress, </a:t>
            </a:r>
            <a:r>
              <a:rPr lang="en-US" sz="1600" dirty="0" smtClean="0"/>
              <a:t>2013</a:t>
            </a:r>
            <a:endParaRPr lang="en-US" sz="1600" dirty="0"/>
          </a:p>
          <a:p>
            <a:endParaRPr lang="en-US" sz="1600" dirty="0"/>
          </a:p>
        </p:txBody>
      </p:sp>
    </p:spTree>
    <p:extLst>
      <p:ext uri="{BB962C8B-B14F-4D97-AF65-F5344CB8AC3E}">
        <p14:creationId xmlns:p14="http://schemas.microsoft.com/office/powerpoint/2010/main" val="1507023054"/>
      </p:ext>
    </p:extLst>
  </p:cSld>
  <p:clrMapOvr>
    <a:masterClrMapping/>
  </p:clrMapOvr>
  <mc:AlternateContent xmlns:mc="http://schemas.openxmlformats.org/markup-compatibility/2006" xmlns:p14="http://schemas.microsoft.com/office/powerpoint/2010/main">
    <mc:Choice Requires="p14">
      <p:transition spd="slow" p14:dur="2000">
        <p14:switch dir="r"/>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1143000"/>
            <a:ext cx="6784721" cy="3505200"/>
          </a:xfrm>
        </p:spPr>
        <p:txBody>
          <a:bodyPr>
            <a:normAutofit/>
          </a:bodyPr>
          <a:lstStyle/>
          <a:p>
            <a:r>
              <a:rPr lang="en-US" sz="2400" dirty="0" smtClean="0"/>
              <a:t>Wisdom</a:t>
            </a:r>
          </a:p>
          <a:p>
            <a:r>
              <a:rPr lang="en-US" sz="2400" dirty="0" smtClean="0"/>
              <a:t>Patience</a:t>
            </a:r>
          </a:p>
          <a:p>
            <a:r>
              <a:rPr lang="en-US" sz="2400" dirty="0" smtClean="0"/>
              <a:t>Compassion</a:t>
            </a:r>
          </a:p>
          <a:p>
            <a:r>
              <a:rPr lang="en-US" sz="2400" dirty="0" smtClean="0"/>
              <a:t>Honesty</a:t>
            </a:r>
          </a:p>
          <a:p>
            <a:r>
              <a:rPr lang="en-US" sz="2400" dirty="0" smtClean="0"/>
              <a:t>Altruism</a:t>
            </a:r>
          </a:p>
          <a:p>
            <a:r>
              <a:rPr lang="en-US" sz="2400" dirty="0" smtClean="0"/>
              <a:t>Courage</a:t>
            </a:r>
          </a:p>
          <a:p>
            <a:endParaRPr lang="en-US" dirty="0"/>
          </a:p>
        </p:txBody>
      </p:sp>
      <p:sp>
        <p:nvSpPr>
          <p:cNvPr id="4" name="Title 3"/>
          <p:cNvSpPr txBox="1">
            <a:spLocks/>
          </p:cNvSpPr>
          <p:nvPr/>
        </p:nvSpPr>
        <p:spPr>
          <a:xfrm>
            <a:off x="457200" y="304800"/>
            <a:ext cx="8077200" cy="743592"/>
          </a:xfrm>
          <a:prstGeom prst="rect">
            <a:avLst/>
          </a:prstGeom>
        </p:spPr>
        <p:txBody>
          <a:bodyPr>
            <a:noAutofit/>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solidFill>
                  <a:srgbClr val="363542"/>
                </a:solidFill>
              </a:rPr>
              <a:t>Virtues Specific to Nursing</a:t>
            </a:r>
            <a:endParaRPr lang="en-US" dirty="0">
              <a:solidFill>
                <a:srgbClr val="363542"/>
              </a:solidFill>
            </a:endParaRPr>
          </a:p>
        </p:txBody>
      </p:sp>
    </p:spTree>
  </p:cSld>
  <p:clrMapOvr>
    <a:masterClrMapping/>
  </p:clrMapOvr>
  <p:transition xmlns:p14="http://schemas.microsoft.com/office/powerpoint/2010/mai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1524000"/>
            <a:ext cx="5562600" cy="4724400"/>
          </a:xfrm>
        </p:spPr>
        <p:txBody>
          <a:bodyPr>
            <a:noAutofit/>
          </a:bodyPr>
          <a:lstStyle/>
          <a:p>
            <a:r>
              <a:rPr lang="en-US" sz="2200" dirty="0" smtClean="0"/>
              <a:t>Adhere to Nursing: Scope and Standards of Practice, including APRN scope and standards</a:t>
            </a:r>
          </a:p>
          <a:p>
            <a:r>
              <a:rPr lang="en-US" sz="2200" dirty="0" smtClean="0"/>
              <a:t>Maintain standards of practice </a:t>
            </a:r>
          </a:p>
          <a:p>
            <a:r>
              <a:rPr lang="en-US" sz="2200" dirty="0" smtClean="0"/>
              <a:t>Participate in peer </a:t>
            </a:r>
            <a:r>
              <a:rPr lang="en-US" sz="2200" dirty="0"/>
              <a:t>r</a:t>
            </a:r>
            <a:r>
              <a:rPr lang="en-US" sz="2200" dirty="0" smtClean="0"/>
              <a:t>eview, credentialing</a:t>
            </a:r>
          </a:p>
          <a:p>
            <a:r>
              <a:rPr lang="en-US" sz="2200" dirty="0" smtClean="0"/>
              <a:t>Engage in committees and other mechanisms to make sound decisions about quality and safety of care</a:t>
            </a:r>
          </a:p>
          <a:p>
            <a:r>
              <a:rPr lang="en-US" sz="2200" dirty="0" smtClean="0"/>
              <a:t>Refuse assignments beyond competence </a:t>
            </a:r>
          </a:p>
          <a:p>
            <a:r>
              <a:rPr lang="en-US" sz="2200" dirty="0" smtClean="0"/>
              <a:t>Seek consultation when in doubt</a:t>
            </a:r>
            <a:endParaRPr lang="en-US" sz="2200" dirty="0"/>
          </a:p>
        </p:txBody>
      </p:sp>
      <p:pic>
        <p:nvPicPr>
          <p:cNvPr id="2050" name="Picture 2" descr="H:\Continuing Education Style and Materials\Images Audio Video\All Images\Pixabay_CCL_surgery_F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2362200"/>
            <a:ext cx="2567400" cy="21336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txBox="1">
            <a:spLocks/>
          </p:cNvSpPr>
          <p:nvPr/>
        </p:nvSpPr>
        <p:spPr>
          <a:xfrm>
            <a:off x="533400" y="323208"/>
            <a:ext cx="8382000" cy="743592"/>
          </a:xfrm>
          <a:prstGeom prst="rect">
            <a:avLst/>
          </a:prstGeom>
        </p:spPr>
        <p:txBody>
          <a:bodyPr>
            <a:noAutofit/>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t>4.3 Responsibility for Nursing Judgments, Decisions and Actions</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华文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4558</TotalTime>
  <Words>1872</Words>
  <Application>Microsoft Macintosh PowerPoint</Application>
  <PresentationFormat>On-screen Show (4:3)</PresentationFormat>
  <Paragraphs>195</Paragraphs>
  <Slides>29</Slides>
  <Notes>19</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  </vt:lpstr>
      <vt:lpstr>Provisions 4-6, Boundaries of Duty and Loyalty</vt:lpstr>
      <vt:lpstr>PowerPoint Presentation</vt:lpstr>
      <vt:lpstr>The nurse has authority, accountability and responsibility for nursing practice; makes decisions; and takes action consistent with the obligation to promote health and to provide optimal care.  Interpretive Statements 4.1 Authority, Accountability, and Responsibility 4.2 Accountability for Nursing Judgments, Decisions, and Actions 4.3 Responsibility for Nursing Judgments, Decisions, and Actions 4.4 Assignment and Delegation of Nursing Activities or Tasks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nurse, through individual and collective effort, establishes, maintains, and improves the ethical environment of the work settings and conditions of employment that are conducive to safe, quality health care.  Interpretive Statements 6.1 The Environment and Moral Virtue 6.2 The Environment and Ethical Obligation 6.3 Responsibility for the Health care Environment </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Nurs 835 Introductions</dc:title>
  <dc:creator>Margaret.Hegge</dc:creator>
  <cp:lastModifiedBy>Cissa Paz</cp:lastModifiedBy>
  <cp:revision>406</cp:revision>
  <cp:lastPrinted>2013-09-23T14:03:00Z</cp:lastPrinted>
  <dcterms:created xsi:type="dcterms:W3CDTF">2010-08-30T14:36:21Z</dcterms:created>
  <dcterms:modified xsi:type="dcterms:W3CDTF">2015-08-21T19:18:17Z</dcterms:modified>
</cp:coreProperties>
</file>